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Lst>
  <p:sldSz cy="5143500" cx="9144000"/>
  <p:notesSz cx="6858000" cy="9144000"/>
  <p:embeddedFontLst>
    <p:embeddedFont>
      <p:font typeface="Average"/>
      <p:regular r:id="rId82"/>
    </p:embeddedFont>
    <p:embeddedFont>
      <p:font typeface="Oswald"/>
      <p:regular r:id="rId83"/>
      <p:bold r:id="rId84"/>
    </p:embeddedFont>
    <p:embeddedFont>
      <p:font typeface="Cambria Math"/>
      <p:regular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swald-bold.fntdata"/><Relationship Id="rId83" Type="http://schemas.openxmlformats.org/officeDocument/2006/relationships/font" Target="fonts/Oswald-regular.fntdata"/><Relationship Id="rId42" Type="http://schemas.openxmlformats.org/officeDocument/2006/relationships/slide" Target="slides/slide37.xml"/><Relationship Id="rId41" Type="http://schemas.openxmlformats.org/officeDocument/2006/relationships/slide" Target="slides/slide36.xml"/><Relationship Id="rId85" Type="http://schemas.openxmlformats.org/officeDocument/2006/relationships/font" Target="fonts/CambriaMath-regular.fntdata"/><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slide" Target="slides/slide75.xml"/><Relationship Id="rId82" Type="http://schemas.openxmlformats.org/officeDocument/2006/relationships/font" Target="fonts/Average-regular.fntdata"/><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oyalsocietypublishing.org/doi/10.1098/rsta.2015.0202"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rgotwagner/COGS260" TargetMode="Externa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87dc4dd701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87dc4dd701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87dc4dd70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87dc4dd70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87dc4dd7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87dc4dd7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87dc4dd70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7dc4dd70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87dc4dd701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87dc4dd70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87dc4dd701_0_4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87dc4dd701_0_4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808f1ab1f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808f1ab1f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https://royalsocietypublishing.org/doi/10.1098/rsta.2015.0202</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87dc4dd70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87dc4dd70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87dc4dd701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87dc4dd701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87dc4dd701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7dc4dd70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808323160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08323160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Spinal cord injury: debilitating, life-long condition</a:t>
            </a:r>
            <a:endParaRPr/>
          </a:p>
          <a:p>
            <a:pPr indent="0" lvl="0" marL="0" rtl="0" algn="l">
              <a:spcBef>
                <a:spcPts val="0"/>
              </a:spcBef>
              <a:spcAft>
                <a:spcPts val="0"/>
              </a:spcAft>
              <a:buNone/>
            </a:pPr>
            <a:r>
              <a:rPr lang="en"/>
              <a:t>Currently limited treatment strategies exist</a:t>
            </a:r>
            <a:endParaRPr/>
          </a:p>
          <a:p>
            <a:pPr indent="0" lvl="0" marL="0" rtl="0" algn="l">
              <a:spcBef>
                <a:spcPts val="0"/>
              </a:spcBef>
              <a:spcAft>
                <a:spcPts val="0"/>
              </a:spcAft>
              <a:buNone/>
            </a:pPr>
            <a:r>
              <a:rPr lang="en"/>
              <a:t>Recently, brain-spine interfaces have gained a lot of interest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87dc4dd701_0_4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87dc4dd701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 2D matrix X represents some scaling and vector direction (ie applied to a unit disc)</a:t>
            </a:r>
            <a:endParaRPr/>
          </a:p>
          <a:p>
            <a:pPr indent="-298450" lvl="0" marL="457200" rtl="0" algn="l">
              <a:spcBef>
                <a:spcPts val="0"/>
              </a:spcBef>
              <a:spcAft>
                <a:spcPts val="0"/>
              </a:spcAft>
              <a:buSzPts val="1100"/>
              <a:buChar char="-"/>
            </a:pPr>
            <a:r>
              <a:rPr lang="en"/>
              <a:t>SVD decomposes this into a rotation of the vectors, a scaling/shearing, and a rotation of the entire ellipse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87dc4dd701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87dc4dd701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87dc4dd701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87dc4dd701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87dc4dd701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87dc4dd701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87dc4dd701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87dc4dd701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87dc4dd701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87dc4dd701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Good separation</a:t>
            </a:r>
            <a:endParaRPr/>
          </a:p>
          <a:p>
            <a:pPr indent="-298450" lvl="0" marL="457200" rtl="0" algn="l">
              <a:spcBef>
                <a:spcPts val="0"/>
              </a:spcBef>
              <a:spcAft>
                <a:spcPts val="0"/>
              </a:spcAft>
              <a:buSzPts val="1100"/>
              <a:buChar char="-"/>
            </a:pPr>
            <a:r>
              <a:rPr lang="en"/>
              <a:t>Cumvar shows earlier components capture more variance and it tapers off</a:t>
            </a:r>
            <a:endParaRPr/>
          </a:p>
          <a:p>
            <a:pPr indent="-298450" lvl="0" marL="457200" rtl="0" algn="l">
              <a:spcBef>
                <a:spcPts val="0"/>
              </a:spcBef>
              <a:spcAft>
                <a:spcPts val="0"/>
              </a:spcAft>
              <a:buSzPts val="1100"/>
              <a:buChar char="-"/>
            </a:pPr>
            <a:r>
              <a:rPr lang="en"/>
              <a:t>PC1 seems particularly important for our question</a:t>
            </a:r>
            <a:endParaRPr/>
          </a:p>
          <a:p>
            <a:pPr indent="-298450" lvl="0" marL="457200" rtl="0" algn="l">
              <a:spcBef>
                <a:spcPts val="0"/>
              </a:spcBef>
              <a:spcAft>
                <a:spcPts val="0"/>
              </a:spcAft>
              <a:buSzPts val="1100"/>
              <a:buChar char="-"/>
            </a:pPr>
            <a:r>
              <a:rPr lang="en"/>
              <a:t>Variance mainly due to L/R/None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87dc4dd70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87dc4dd70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Good separation</a:t>
            </a:r>
            <a:endParaRPr/>
          </a:p>
          <a:p>
            <a:pPr indent="-298450" lvl="0" marL="457200" rtl="0" algn="l">
              <a:spcBef>
                <a:spcPts val="0"/>
              </a:spcBef>
              <a:spcAft>
                <a:spcPts val="0"/>
              </a:spcAft>
              <a:buSzPts val="1100"/>
              <a:buChar char="-"/>
            </a:pPr>
            <a:r>
              <a:rPr lang="en"/>
              <a:t>Cumvar shows earlier components capture more variance and it tapers off</a:t>
            </a:r>
            <a:endParaRPr/>
          </a:p>
          <a:p>
            <a:pPr indent="-298450" lvl="0" marL="457200" rtl="0" algn="l">
              <a:spcBef>
                <a:spcPts val="0"/>
              </a:spcBef>
              <a:spcAft>
                <a:spcPts val="0"/>
              </a:spcAft>
              <a:buSzPts val="1100"/>
              <a:buChar char="-"/>
            </a:pPr>
            <a:r>
              <a:rPr lang="en"/>
              <a:t>PC1 seems particularly important for our question</a:t>
            </a:r>
            <a:endParaRPr/>
          </a:p>
          <a:p>
            <a:pPr indent="-298450" lvl="0" marL="457200" rtl="0" algn="l">
              <a:spcBef>
                <a:spcPts val="0"/>
              </a:spcBef>
              <a:spcAft>
                <a:spcPts val="0"/>
              </a:spcAft>
              <a:buSzPts val="1100"/>
              <a:buChar char="-"/>
            </a:pPr>
            <a:r>
              <a:rPr lang="en"/>
              <a:t>Variance mainly due to L/R/None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87dc4dd701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87dc4dd701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0970ee20d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0970ee20d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next step in our analysis pipeline is to take the PC transformed data and apply Linear Discriminant Analysis.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Like PCA, LDA is a dimensionality reduction technique that allows us to transform our data into a lower dimensional space, while preserving some important information.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While PCA aims to find a set of axes that maximizes variability, LDA determines new axes that maximize the </a:t>
            </a:r>
            <a:r>
              <a:rPr lang="en"/>
              <a:t>separation</a:t>
            </a:r>
            <a:r>
              <a:rPr lang="en"/>
              <a:t> between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LDA is a supervised algorithm, meaning the class labels are provided to the model during training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Because LDA </a:t>
            </a:r>
            <a:r>
              <a:rPr lang="en"/>
              <a:t>separates</a:t>
            </a:r>
            <a:r>
              <a:rPr lang="en"/>
              <a:t> classes, it is useful for classification.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80970ee20d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80970ee20d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an illustration comparing PCA and LDA, as you can see, PCA maximizes variance, while LDA maximizes class-seperation.</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808f1ab1f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08f1ab1f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used experimental data from the Dayeh Lab.</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80970ee20d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80970ee20d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general implementation for LDA is described here.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mean vectors are computed for each class.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Second, within-class scatter and between-class scatter matrices are computed</a:t>
            </a:r>
            <a:endParaRPr/>
          </a:p>
          <a:p>
            <a:pPr indent="0" lvl="0" marL="0" rtl="0" algn="l">
              <a:spcBef>
                <a:spcPts val="0"/>
              </a:spcBef>
              <a:spcAft>
                <a:spcPts val="0"/>
              </a:spcAft>
              <a:buNone/>
            </a:pPr>
            <a:r>
              <a:rPr lang="en"/>
              <a:t>	These matrices are a measure of the spread of the data within classes and a spread of the data between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Third, within-class scatter inverse and between-class scatter are multiplied, and eigenvector-values are computed.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Fourth the eigenvector-value pairs are ordered and the top-n vectors are kept.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Finally, these eigenvector-eigenvalues are applied to transform the input data to the LD space.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87dc4dd701_6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7dc4dd701_6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Shown on the left is a plot of PC1 vs PC2, as you can see PC1 appears to be finding variance due largely to the different classes, but there is still some overlap of the classes.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On the right is a plot of LD1 vs LD2 using PC1 and PC2 as the input.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 same general seperation of classes appears, but in the LD case, the within-group scatter is decreased, and the between-group scatter is increased, making classification easier.</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7dc4dd701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7dc4dd701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our training data has been </a:t>
            </a:r>
            <a:r>
              <a:rPr lang="en"/>
              <a:t>separated</a:t>
            </a:r>
            <a:r>
              <a:rPr lang="en"/>
              <a:t> by LDA, we attempt to classify.</a:t>
            </a:r>
            <a:endParaRPr/>
          </a:p>
          <a:p>
            <a:pPr indent="0" lvl="0" marL="0" rtl="0" algn="l">
              <a:spcBef>
                <a:spcPts val="0"/>
              </a:spcBef>
              <a:spcAft>
                <a:spcPts val="0"/>
              </a:spcAft>
              <a:buNone/>
            </a:pPr>
            <a:r>
              <a:rPr lang="en"/>
              <a:t>A Naive Bayes Classifier was used.  This classifier works by using bayes theorem, shown on the left, where Cj are the classes, and x is the input.</a:t>
            </a:r>
            <a:endParaRPr/>
          </a:p>
          <a:p>
            <a:pPr indent="0" lvl="0" marL="0" rtl="0" algn="l">
              <a:spcBef>
                <a:spcPts val="0"/>
              </a:spcBef>
              <a:spcAft>
                <a:spcPts val="0"/>
              </a:spcAft>
              <a:buNone/>
            </a:pPr>
            <a:r>
              <a:rPr lang="en"/>
              <a:t>Essentially, we are asking what is the probability of a certain class given our input.</a:t>
            </a:r>
            <a:endParaRPr/>
          </a:p>
          <a:p>
            <a:pPr indent="0" lvl="0" marL="0" rtl="0" algn="l">
              <a:spcBef>
                <a:spcPts val="0"/>
              </a:spcBef>
              <a:spcAft>
                <a:spcPts val="0"/>
              </a:spcAft>
              <a:buNone/>
            </a:pPr>
            <a:r>
              <a:rPr lang="en"/>
              <a:t>We are able to estimate the probabilities in the right-side of Bayes theorem from our trained model.</a:t>
            </a:r>
            <a:endParaRPr/>
          </a:p>
          <a:p>
            <a:pPr indent="0" lvl="0" marL="0" rtl="0" algn="l">
              <a:spcBef>
                <a:spcPts val="0"/>
              </a:spcBef>
              <a:spcAft>
                <a:spcPts val="0"/>
              </a:spcAft>
              <a:buNone/>
            </a:pPr>
            <a:r>
              <a:rPr lang="en"/>
              <a:t>The selected class is teh one with the highest conditional probability.</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60b83ea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60b83ea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performed k-fold cross validation, in which our data was split into k sets and the model is trained and tested k times, switching which set is used for training and testing each iteration - this helps to reduce bias when estimting our model’s performance.</a:t>
            </a:r>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860b83ea8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860b83ea8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When estimating the performance of our model we considered several metrics, listed here.</a:t>
            </a:r>
            <a:endParaRPr/>
          </a:p>
          <a:p>
            <a:pPr indent="0" lvl="0" marL="0" rtl="0" algn="l">
              <a:spcBef>
                <a:spcPts val="0"/>
              </a:spcBef>
              <a:spcAft>
                <a:spcPts val="0"/>
              </a:spcAft>
              <a:buNone/>
            </a:pPr>
            <a:r>
              <a:rPr lang="en"/>
              <a:t>Each of these metrics estimate performance slightly differently, accounting for Type I and Type II errors.</a:t>
            </a:r>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08f1ab1f0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08f1ab1f0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results from our original analysis, in which we have included all “working channels”.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Shown here are normalized confusion matrices from using the first  two PCs as input with a 75/25 train-train split.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x-axis shows the predicted label and the y-axis shows the true label.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 model is not very good. For the most part, it is classifying everything as right_60</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7dc4dd701_6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7dc4dd701_6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heatmaps show the models performance across different PCs and k-folds.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x axis shows how many PCs are included in the input and the yy-axis shows the number of k-folds used for the training and testing - red indicates better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Huge jump in performance with addition of 6th PC, and analysis with just 6th PC also shows good performance.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5 PCs must be finding variation due to other sources - further analysis and preprocessing of data was then performed</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7dc4dd701_6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7dc4dd701_6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results from our reduced channel analysis, in which we have included all “working channels”.  Individual channels we removed based on their waveforms exceeded the limits of biologically relevant amplitudes.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confusion matrices from using the first  two PCs as input with a 75/25 test-train split.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model performs much better with this data set.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87dc4dd701_6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87dc4dd701_6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these heatmaps show the models performance across different PCs and k-folds.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model generally performs well, even with a limited number of PCs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87dc4dd701_6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87dc4dd701_6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results from our 5 class dataset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These are confusion matrices from using the first  two PCs as input with a 75/25 test-train split.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the model shows mixed performance.  It is very good at classifying left_30 and right_60, but struggles with left_60 and right_30.</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808f1ab1f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808f1ab1f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808f1ab1f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808f1ab1f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Again, these heatmaps show the models performance across different PCs and k-folds.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you can see, this model is more sensitive to the number of PCs included and the number of k-folds used.  But it appears that including 8 PCs and 7-k-folds results in 80% performance.</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87dc4dd701_6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87dc4dd701_6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https://github.com/margotwagner/COGS260</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87dc4dd701_6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87dc4dd701_6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87dc4dd701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87dc4dd701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87dc4dd701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87dc4dd701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87dc4dd701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87dc4dd701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7dc4dd70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7dc4dd70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87dc4dd701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87dc4dd701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87dc4dd701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87dc4dd701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87dc4dd701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87dc4dd701_0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87dc4dd701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87dc4dd701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LFP frequency range likely to be the frequency range of interest.</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7dc4dd701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87dc4dd701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87dc4dd701_0_2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87dc4dd701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87dc4dd701_4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87dc4dd701_4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87dc4dd701_4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87dc4dd701_4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87dc4dd701_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87dc4dd701_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87dc4dd701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87dc4dd701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87dc4dd701_0_2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87dc4dd701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87dc4dd701_0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87dc4dd701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87dc4dd70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87dc4dd70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87dc4dd701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7" name="Google Shape;597;g87dc4dd701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87dc4dd70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7dc4dd70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Averaged responses across trials for 60 mA left stimulation.</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87dc4dd701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7dc4dd701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87dc4dd701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87dc4dd701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87dc4dd701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87dc4dd701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87dc4dd701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87dc4dd701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87dc4dd701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87dc4dd701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7dc4dd701_6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7dc4dd701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87dc4dd701_0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87dc4dd701_0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87dc4dd701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87dc4dd701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87dc4dd701_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87dc4dd701_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87dc4dd70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87dc4dd70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87dc4dd701_4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87dc4dd701_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87dc4dd701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87dc4dd701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87dc4dd701_0_3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87dc4dd701_0_3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87dc4dd701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87dc4dd701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87dc4dd701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87dc4dd701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87dc4dd701_4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87dc4dd701_4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87dc4dd701_4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87dc4dd701_4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87dc4dd701_8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87dc4dd701_8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87dc4dd70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7dc4dd70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87dc4dd701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87dc4dd701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rgbClr val="FFFFFF"/>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gif"/><Relationship Id="rId4" Type="http://schemas.openxmlformats.org/officeDocument/2006/relationships/image" Target="../media/image17.png"/><Relationship Id="rId5" Type="http://schemas.openxmlformats.org/officeDocument/2006/relationships/hyperlink" Target="https://en.wikipedia.org/wiki/Singular_value_decomposition" TargetMode="External"/><Relationship Id="rId6"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5.png"/><Relationship Id="rId4" Type="http://schemas.openxmlformats.org/officeDocument/2006/relationships/image" Target="../media/image17.png"/><Relationship Id="rId5" Type="http://schemas.openxmlformats.org/officeDocument/2006/relationships/image" Target="../media/image24.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0.png"/><Relationship Id="rId6" Type="http://schemas.openxmlformats.org/officeDocument/2006/relationships/image" Target="../media/image44.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image" Target="../media/image39.png"/><Relationship Id="rId5" Type="http://schemas.openxmlformats.org/officeDocument/2006/relationships/image" Target="../media/image41.png"/><Relationship Id="rId6"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51.png"/><Relationship Id="rId4" Type="http://schemas.openxmlformats.org/officeDocument/2006/relationships/hyperlink" Target="http://sebastianraschka.com/Articles/2014_python_lda.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2.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s://web.fe.up.pt/~jsc/ML/lectures/lecture03.pdf" TargetMode="External"/><Relationship Id="rId4" Type="http://schemas.openxmlformats.org/officeDocument/2006/relationships/image" Target="../media/image43.png"/><Relationship Id="rId5" Type="http://schemas.openxmlformats.org/officeDocument/2006/relationships/image" Target="../media/image54.png"/><Relationship Id="rId6"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commons.wikimedia.org/wiki/File:K-fold_cross_validation_EN.svg" TargetMode="External"/><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gif"/><Relationship Id="rId4" Type="http://schemas.openxmlformats.org/officeDocument/2006/relationships/image" Target="../media/image46.gif"/><Relationship Id="rId5" Type="http://schemas.openxmlformats.org/officeDocument/2006/relationships/image" Target="../media/image53.gif"/><Relationship Id="rId6" Type="http://schemas.openxmlformats.org/officeDocument/2006/relationships/image" Target="../media/image47.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0.png"/><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5.jpg"/><Relationship Id="rId5" Type="http://schemas.openxmlformats.org/officeDocument/2006/relationships/image" Target="../media/image2.jpg"/><Relationship Id="rId6" Type="http://schemas.openxmlformats.org/officeDocument/2006/relationships/image" Target="../media/image12.jpg"/><Relationship Id="rId7" Type="http://schemas.openxmlformats.org/officeDocument/2006/relationships/image" Target="../media/image20.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73.png"/><Relationship Id="rId5" Type="http://schemas.openxmlformats.org/officeDocument/2006/relationships/hyperlink" Target="https://github.com/margotwagner/COGS26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eb.fe.up.pt/~jsc/ML/lectures/lecture03.pdf" TargetMode="External"/><Relationship Id="rId4" Type="http://schemas.openxmlformats.org/officeDocument/2006/relationships/image" Target="../media/image43.png"/><Relationship Id="rId5" Type="http://schemas.openxmlformats.org/officeDocument/2006/relationships/image" Target="../media/image74.png"/><Relationship Id="rId6" Type="http://schemas.openxmlformats.org/officeDocument/2006/relationships/image" Target="../media/image54.png"/><Relationship Id="rId7" Type="http://schemas.openxmlformats.org/officeDocument/2006/relationships/image" Target="../media/image76.png"/><Relationship Id="rId8" Type="http://schemas.openxmlformats.org/officeDocument/2006/relationships/image" Target="../media/image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2.png"/><Relationship Id="rId4" Type="http://schemas.openxmlformats.org/officeDocument/2006/relationships/image" Target="../media/image79.png"/><Relationship Id="rId5"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8.png"/><Relationship Id="rId4" Type="http://schemas.openxmlformats.org/officeDocument/2006/relationships/image" Target="../media/image81.png"/><Relationship Id="rId11" Type="http://schemas.openxmlformats.org/officeDocument/2006/relationships/image" Target="../media/image87.png"/><Relationship Id="rId10" Type="http://schemas.openxmlformats.org/officeDocument/2006/relationships/image" Target="../media/image88.png"/><Relationship Id="rId9"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77.png"/><Relationship Id="rId7" Type="http://schemas.openxmlformats.org/officeDocument/2006/relationships/image" Target="../media/image30.png"/><Relationship Id="rId8" Type="http://schemas.openxmlformats.org/officeDocument/2006/relationships/image" Target="../media/image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0.png"/><Relationship Id="rId4" Type="http://schemas.openxmlformats.org/officeDocument/2006/relationships/image" Target="../media/image85.png"/><Relationship Id="rId11" Type="http://schemas.openxmlformats.org/officeDocument/2006/relationships/image" Target="../media/image93.png"/><Relationship Id="rId10" Type="http://schemas.openxmlformats.org/officeDocument/2006/relationships/image" Target="../media/image90.png"/><Relationship Id="rId9" Type="http://schemas.openxmlformats.org/officeDocument/2006/relationships/image" Target="../media/image98.png"/><Relationship Id="rId5" Type="http://schemas.openxmlformats.org/officeDocument/2006/relationships/image" Target="../media/image91.png"/><Relationship Id="rId6" Type="http://schemas.openxmlformats.org/officeDocument/2006/relationships/image" Target="../media/image89.png"/><Relationship Id="rId7" Type="http://schemas.openxmlformats.org/officeDocument/2006/relationships/image" Target="../media/image86.png"/><Relationship Id="rId8" Type="http://schemas.openxmlformats.org/officeDocument/2006/relationships/image" Target="../media/image9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92.png"/><Relationship Id="rId4" Type="http://schemas.openxmlformats.org/officeDocument/2006/relationships/image" Target="../media/image95.png"/><Relationship Id="rId5" Type="http://schemas.openxmlformats.org/officeDocument/2006/relationships/image" Target="../media/image9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99.png"/><Relationship Id="rId4" Type="http://schemas.openxmlformats.org/officeDocument/2006/relationships/image" Target="../media/image96.png"/><Relationship Id="rId5" Type="http://schemas.openxmlformats.org/officeDocument/2006/relationships/image" Target="../media/image10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02.png"/><Relationship Id="rId4" Type="http://schemas.openxmlformats.org/officeDocument/2006/relationships/image" Target="../media/image101.png"/><Relationship Id="rId5" Type="http://schemas.openxmlformats.org/officeDocument/2006/relationships/image" Target="../media/image10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jpg"/><Relationship Id="rId4" Type="http://schemas.openxmlformats.org/officeDocument/2006/relationships/image" Target="../media/image8.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4.png"/><Relationship Id="rId4" Type="http://schemas.openxmlformats.org/officeDocument/2006/relationships/image" Target="../media/image105.png"/><Relationship Id="rId5" Type="http://schemas.openxmlformats.org/officeDocument/2006/relationships/image" Target="../media/image10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8.png"/><Relationship Id="rId4"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52.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55.png"/><Relationship Id="rId6"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09.png"/><Relationship Id="rId4" Type="http://schemas.openxmlformats.org/officeDocument/2006/relationships/image" Target="../media/image110.png"/><Relationship Id="rId5" Type="http://schemas.openxmlformats.org/officeDocument/2006/relationships/image" Target="../media/image11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2.png"/><Relationship Id="rId4" Type="http://schemas.openxmlformats.org/officeDocument/2006/relationships/image" Target="../media/image114.png"/><Relationship Id="rId5" Type="http://schemas.openxmlformats.org/officeDocument/2006/relationships/image" Target="../media/image11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20.png"/><Relationship Id="rId4" Type="http://schemas.openxmlformats.org/officeDocument/2006/relationships/image" Target="../media/image119.png"/><Relationship Id="rId5" Type="http://schemas.openxmlformats.org/officeDocument/2006/relationships/image" Target="../media/image12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8.png"/><Relationship Id="rId4" Type="http://schemas.openxmlformats.org/officeDocument/2006/relationships/image" Target="../media/image122.png"/><Relationship Id="rId5" Type="http://schemas.openxmlformats.org/officeDocument/2006/relationships/image" Target="../media/image1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26.png"/><Relationship Id="rId4" Type="http://schemas.openxmlformats.org/officeDocument/2006/relationships/image" Target="../media/image124.png"/><Relationship Id="rId5" Type="http://schemas.openxmlformats.org/officeDocument/2006/relationships/image" Target="../media/image12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9.png"/><Relationship Id="rId4" Type="http://schemas.openxmlformats.org/officeDocument/2006/relationships/image" Target="../media/image127.png"/><Relationship Id="rId5" Type="http://schemas.openxmlformats.org/officeDocument/2006/relationships/image" Target="../media/image13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128.png"/><Relationship Id="rId4" Type="http://schemas.openxmlformats.org/officeDocument/2006/relationships/image" Target="../media/image131.png"/><Relationship Id="rId5" Type="http://schemas.openxmlformats.org/officeDocument/2006/relationships/image" Target="../media/image13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0.png"/><Relationship Id="rId4" Type="http://schemas.openxmlformats.org/officeDocument/2006/relationships/image" Target="../media/image5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62.png"/><Relationship Id="rId4" Type="http://schemas.openxmlformats.org/officeDocument/2006/relationships/image" Target="../media/image64.png"/><Relationship Id="rId5" Type="http://schemas.openxmlformats.org/officeDocument/2006/relationships/image" Target="../media/image63.png"/><Relationship Id="rId6"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35.png"/><Relationship Id="rId4" Type="http://schemas.openxmlformats.org/officeDocument/2006/relationships/image" Target="../media/image133.png"/><Relationship Id="rId5" Type="http://schemas.openxmlformats.org/officeDocument/2006/relationships/image" Target="../media/image13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34.png"/><Relationship Id="rId4" Type="http://schemas.openxmlformats.org/officeDocument/2006/relationships/image" Target="../media/image138.png"/><Relationship Id="rId5" Type="http://schemas.openxmlformats.org/officeDocument/2006/relationships/image" Target="../media/image14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41.png"/><Relationship Id="rId4" Type="http://schemas.openxmlformats.org/officeDocument/2006/relationships/image" Target="../media/image145.png"/><Relationship Id="rId5" Type="http://schemas.openxmlformats.org/officeDocument/2006/relationships/image" Target="../media/image13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9.png"/><Relationship Id="rId4" Type="http://schemas.openxmlformats.org/officeDocument/2006/relationships/image" Target="../media/image142.png"/><Relationship Id="rId5" Type="http://schemas.openxmlformats.org/officeDocument/2006/relationships/image" Target="../media/image1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44.png"/><Relationship Id="rId4" Type="http://schemas.openxmlformats.org/officeDocument/2006/relationships/image" Target="../media/image147.png"/><Relationship Id="rId5" Type="http://schemas.openxmlformats.org/officeDocument/2006/relationships/image" Target="../media/image14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49.png"/><Relationship Id="rId4" Type="http://schemas.openxmlformats.org/officeDocument/2006/relationships/image" Target="../media/image148.png"/><Relationship Id="rId5" Type="http://schemas.openxmlformats.org/officeDocument/2006/relationships/image" Target="../media/image15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53.png"/><Relationship Id="rId4" Type="http://schemas.openxmlformats.org/officeDocument/2006/relationships/image" Target="../media/image151.png"/><Relationship Id="rId5" Type="http://schemas.openxmlformats.org/officeDocument/2006/relationships/image" Target="../media/image15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54.png"/><Relationship Id="rId4" Type="http://schemas.openxmlformats.org/officeDocument/2006/relationships/image" Target="../media/image155.png"/><Relationship Id="rId5" Type="http://schemas.openxmlformats.org/officeDocument/2006/relationships/image" Target="../media/image15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69.png"/><Relationship Id="rId4" Type="http://schemas.openxmlformats.org/officeDocument/2006/relationships/image" Target="../media/image7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68.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6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4200">
                <a:solidFill>
                  <a:srgbClr val="000000"/>
                </a:solidFill>
              </a:rPr>
              <a:t>Classifying Evoked Potentials from Spinal Cord Microelectrode Array Data</a:t>
            </a:r>
            <a:endParaRPr sz="4200">
              <a:solidFill>
                <a:srgbClr val="000000"/>
              </a:solidFill>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000000"/>
                </a:solidFill>
              </a:rPr>
              <a:t>Jeremy Ford, Samantha Russman, Margot Wagner</a:t>
            </a:r>
            <a:endParaRPr>
              <a:solidFill>
                <a:srgbClr val="000000"/>
              </a:solidFill>
            </a:endParaRPr>
          </a:p>
          <a:p>
            <a:pPr indent="0" lvl="0" marL="0" rtl="0" algn="ctr">
              <a:spcBef>
                <a:spcPts val="0"/>
              </a:spcBef>
              <a:spcAft>
                <a:spcPts val="0"/>
              </a:spcAft>
              <a:buNone/>
            </a:pPr>
            <a:r>
              <a:rPr lang="en">
                <a:solidFill>
                  <a:srgbClr val="000000"/>
                </a:solidFill>
              </a:rPr>
              <a:t>COGS 260</a:t>
            </a:r>
            <a:endParaRPr>
              <a:solidFill>
                <a:srgbClr val="000000"/>
              </a:solidFill>
            </a:endParaRPr>
          </a:p>
          <a:p>
            <a:pPr indent="0" lvl="0" marL="0" rtl="0" algn="ctr">
              <a:spcBef>
                <a:spcPts val="0"/>
              </a:spcBef>
              <a:spcAft>
                <a:spcPts val="0"/>
              </a:spcAft>
              <a:buNone/>
            </a:pPr>
            <a:r>
              <a:rPr lang="en">
                <a:solidFill>
                  <a:srgbClr val="000000"/>
                </a:solidFill>
              </a:rPr>
              <a:t>Spring 2020</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Outline</a:t>
            </a:r>
            <a:endParaRPr>
              <a:solidFill>
                <a:srgbClr val="000000"/>
              </a:solidFill>
            </a:endParaRPr>
          </a:p>
        </p:txBody>
      </p:sp>
      <p:sp>
        <p:nvSpPr>
          <p:cNvPr id="150" name="Google Shape;150;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highlight>
                  <a:srgbClr val="FFFF00"/>
                </a:highlight>
              </a:rPr>
              <a:t>Preprocessing</a:t>
            </a:r>
            <a:endParaRPr>
              <a:solidFill>
                <a:srgbClr val="000000"/>
              </a:solidFill>
              <a:highlight>
                <a:srgbClr val="FFFF00"/>
              </a:highlight>
            </a:endParaRPr>
          </a:p>
          <a:p>
            <a:pPr indent="-342900" lvl="0" marL="457200" rtl="0" algn="l">
              <a:spcBef>
                <a:spcPts val="0"/>
              </a:spcBef>
              <a:spcAft>
                <a:spcPts val="0"/>
              </a:spcAft>
              <a:buClr>
                <a:srgbClr val="000000"/>
              </a:buClr>
              <a:buSzPts val="1800"/>
              <a:buAutoNum type="arabicPeriod"/>
            </a:pPr>
            <a:r>
              <a:rPr lang="en">
                <a:solidFill>
                  <a:srgbClr val="000000"/>
                </a:solidFill>
              </a:rPr>
              <a:t>Dimensionality Reduction and Feature Extraction</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Classification</a:t>
            </a:r>
            <a:endParaRPr>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Data Matrix</a:t>
            </a:r>
            <a:endParaRPr>
              <a:solidFill>
                <a:srgbClr val="000000"/>
              </a:solidFill>
            </a:endParaRPr>
          </a:p>
        </p:txBody>
      </p:sp>
      <p:sp>
        <p:nvSpPr>
          <p:cNvPr id="156" name="Google Shape;15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rPr>
              <a:t>1 Condition</a:t>
            </a:r>
            <a:endParaRPr b="1" sz="2400">
              <a:solidFill>
                <a:srgbClr val="000000"/>
              </a:solidFill>
            </a:endParaRPr>
          </a:p>
        </p:txBody>
      </p:sp>
      <p:pic>
        <p:nvPicPr>
          <p:cNvPr id="157" name="Google Shape;157;p23"/>
          <p:cNvPicPr preferRelativeResize="0"/>
          <p:nvPr/>
        </p:nvPicPr>
        <p:blipFill>
          <a:blip r:embed="rId3">
            <a:alphaModFix/>
          </a:blip>
          <a:stretch>
            <a:fillRect/>
          </a:stretch>
        </p:blipFill>
        <p:spPr>
          <a:xfrm>
            <a:off x="1943574" y="1724900"/>
            <a:ext cx="4646076" cy="3010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Data Matrix</a:t>
            </a:r>
            <a:endParaRPr>
              <a:solidFill>
                <a:srgbClr val="000000"/>
              </a:solidFill>
            </a:endParaRPr>
          </a:p>
        </p:txBody>
      </p:sp>
      <p:pic>
        <p:nvPicPr>
          <p:cNvPr id="163" name="Google Shape;163;p24"/>
          <p:cNvPicPr preferRelativeResize="0"/>
          <p:nvPr/>
        </p:nvPicPr>
        <p:blipFill>
          <a:blip r:embed="rId3">
            <a:alphaModFix/>
          </a:blip>
          <a:stretch>
            <a:fillRect/>
          </a:stretch>
        </p:blipFill>
        <p:spPr>
          <a:xfrm>
            <a:off x="1845352" y="1152475"/>
            <a:ext cx="5105825" cy="3839800"/>
          </a:xfrm>
          <a:prstGeom prst="rect">
            <a:avLst/>
          </a:prstGeom>
          <a:noFill/>
          <a:ln>
            <a:noFill/>
          </a:ln>
        </p:spPr>
      </p:pic>
      <p:sp>
        <p:nvSpPr>
          <p:cNvPr id="164" name="Google Shape;164;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rPr>
              <a:t>D Different</a:t>
            </a:r>
            <a:r>
              <a:rPr b="1" lang="en" sz="2400">
                <a:solidFill>
                  <a:srgbClr val="000000"/>
                </a:solidFill>
              </a:rPr>
              <a:t> Conditions</a:t>
            </a:r>
            <a:endParaRPr b="1" sz="2400">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Data Matrix Reshaping</a:t>
            </a:r>
            <a:endParaRPr>
              <a:solidFill>
                <a:srgbClr val="000000"/>
              </a:solidFill>
            </a:endParaRPr>
          </a:p>
        </p:txBody>
      </p:sp>
      <p:pic>
        <p:nvPicPr>
          <p:cNvPr id="170" name="Google Shape;170;p25"/>
          <p:cNvPicPr preferRelativeResize="0"/>
          <p:nvPr/>
        </p:nvPicPr>
        <p:blipFill>
          <a:blip r:embed="rId3">
            <a:alphaModFix/>
          </a:blip>
          <a:stretch>
            <a:fillRect/>
          </a:stretch>
        </p:blipFill>
        <p:spPr>
          <a:xfrm>
            <a:off x="354075" y="2267475"/>
            <a:ext cx="2996726" cy="2253675"/>
          </a:xfrm>
          <a:prstGeom prst="rect">
            <a:avLst/>
          </a:prstGeom>
          <a:noFill/>
          <a:ln>
            <a:noFill/>
          </a:ln>
        </p:spPr>
      </p:pic>
      <p:sp>
        <p:nvSpPr>
          <p:cNvPr id="171" name="Google Shape;171;p25"/>
          <p:cNvSpPr txBox="1"/>
          <p:nvPr>
            <p:ph idx="1" type="body"/>
          </p:nvPr>
        </p:nvSpPr>
        <p:spPr>
          <a:xfrm>
            <a:off x="311700" y="11524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sz="2400">
                <a:solidFill>
                  <a:srgbClr val="000000"/>
                </a:solidFill>
              </a:rPr>
              <a:t>Dimensionality reduction requires a 2D matrix</a:t>
            </a:r>
            <a:endParaRPr b="1" sz="2400">
              <a:solidFill>
                <a:srgbClr val="000000"/>
              </a:solidFill>
            </a:endParaRPr>
          </a:p>
        </p:txBody>
      </p:sp>
      <p:cxnSp>
        <p:nvCxnSpPr>
          <p:cNvPr id="172" name="Google Shape;172;p25"/>
          <p:cNvCxnSpPr/>
          <p:nvPr/>
        </p:nvCxnSpPr>
        <p:spPr>
          <a:xfrm>
            <a:off x="3641675" y="3415900"/>
            <a:ext cx="706800" cy="0"/>
          </a:xfrm>
          <a:prstGeom prst="straightConnector1">
            <a:avLst/>
          </a:prstGeom>
          <a:noFill/>
          <a:ln cap="flat" cmpd="sng" w="38100">
            <a:solidFill>
              <a:srgbClr val="000000"/>
            </a:solidFill>
            <a:prstDash val="solid"/>
            <a:round/>
            <a:headEnd len="med" w="med" type="none"/>
            <a:tailEnd len="med" w="med" type="triangle"/>
          </a:ln>
        </p:spPr>
      </p:cxnSp>
      <p:pic>
        <p:nvPicPr>
          <p:cNvPr id="173" name="Google Shape;173;p25"/>
          <p:cNvPicPr preferRelativeResize="0"/>
          <p:nvPr/>
        </p:nvPicPr>
        <p:blipFill>
          <a:blip r:embed="rId4">
            <a:alphaModFix/>
          </a:blip>
          <a:stretch>
            <a:fillRect/>
          </a:stretch>
        </p:blipFill>
        <p:spPr>
          <a:xfrm>
            <a:off x="4639350" y="2148849"/>
            <a:ext cx="4192949" cy="249092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a:t>
            </a:r>
            <a:r>
              <a:rPr lang="en">
                <a:solidFill>
                  <a:srgbClr val="000000"/>
                </a:solidFill>
              </a:rPr>
              <a:t>Data Matrix Reshaping</a:t>
            </a:r>
            <a:endParaRPr>
              <a:solidFill>
                <a:srgbClr val="000000"/>
              </a:solidFill>
            </a:endParaRPr>
          </a:p>
        </p:txBody>
      </p:sp>
      <p:sp>
        <p:nvSpPr>
          <p:cNvPr id="179" name="Google Shape;179;p26"/>
          <p:cNvSpPr txBox="1"/>
          <p:nvPr>
            <p:ph idx="1" type="body"/>
          </p:nvPr>
        </p:nvSpPr>
        <p:spPr>
          <a:xfrm>
            <a:off x="311700" y="1017725"/>
            <a:ext cx="8520600" cy="5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300">
                <a:solidFill>
                  <a:srgbClr val="000000"/>
                </a:solidFill>
              </a:rPr>
              <a:t>Samples x Features </a:t>
            </a:r>
            <a:endParaRPr b="1" sz="2300">
              <a:solidFill>
                <a:srgbClr val="000000"/>
              </a:solidFill>
            </a:endParaRPr>
          </a:p>
          <a:p>
            <a:pPr indent="-336550" lvl="0" marL="457200" rtl="0" algn="l">
              <a:spcBef>
                <a:spcPts val="1600"/>
              </a:spcBef>
              <a:spcAft>
                <a:spcPts val="0"/>
              </a:spcAft>
              <a:buClr>
                <a:srgbClr val="000000"/>
              </a:buClr>
              <a:buSzPts val="1700"/>
              <a:buChar char="-"/>
            </a:pPr>
            <a:r>
              <a:rPr b="1" i="1" lang="en" sz="1700">
                <a:solidFill>
                  <a:srgbClr val="000000"/>
                </a:solidFill>
              </a:rPr>
              <a:t>Mean centered data: 	</a:t>
            </a:r>
            <a:r>
              <a:rPr b="1" lang="en" sz="1700">
                <a:solidFill>
                  <a:srgbClr val="000000"/>
                </a:solidFill>
              </a:rPr>
              <a:t>zero mean across features</a:t>
            </a:r>
            <a:endParaRPr b="1" sz="1700">
              <a:solidFill>
                <a:srgbClr val="000000"/>
              </a:solidFill>
            </a:endParaRPr>
          </a:p>
        </p:txBody>
      </p:sp>
      <p:pic>
        <p:nvPicPr>
          <p:cNvPr id="180" name="Google Shape;180;p26"/>
          <p:cNvPicPr preferRelativeResize="0"/>
          <p:nvPr/>
        </p:nvPicPr>
        <p:blipFill>
          <a:blip r:embed="rId3">
            <a:alphaModFix/>
          </a:blip>
          <a:stretch>
            <a:fillRect/>
          </a:stretch>
        </p:blipFill>
        <p:spPr>
          <a:xfrm>
            <a:off x="1892625" y="2066875"/>
            <a:ext cx="4846325" cy="30047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Outline</a:t>
            </a:r>
            <a:endParaRPr>
              <a:solidFill>
                <a:srgbClr val="000000"/>
              </a:solidFill>
            </a:endParaRPr>
          </a:p>
        </p:txBody>
      </p:sp>
      <p:sp>
        <p:nvSpPr>
          <p:cNvPr id="186" name="Google Shape;186;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Preprocessing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highlight>
                  <a:srgbClr val="FFFF00"/>
                </a:highlight>
              </a:rPr>
              <a:t>Dimensionality Reduction and Feature Extraction</a:t>
            </a:r>
            <a:endParaRPr>
              <a:solidFill>
                <a:srgbClr val="000000"/>
              </a:solidFill>
              <a:highlight>
                <a:srgbClr val="FFFF00"/>
              </a:highlight>
            </a:endParaRPr>
          </a:p>
          <a:p>
            <a:pPr indent="-342900" lvl="0" marL="457200" rtl="0" algn="l">
              <a:spcBef>
                <a:spcPts val="0"/>
              </a:spcBef>
              <a:spcAft>
                <a:spcPts val="0"/>
              </a:spcAft>
              <a:buClr>
                <a:srgbClr val="000000"/>
              </a:buClr>
              <a:buSzPts val="1800"/>
              <a:buAutoNum type="arabicPeriod"/>
            </a:pPr>
            <a:r>
              <a:rPr lang="en">
                <a:solidFill>
                  <a:srgbClr val="000000"/>
                </a:solidFill>
              </a:rPr>
              <a:t>Classification</a:t>
            </a:r>
            <a:endParaRPr>
              <a:solidFill>
                <a:srgbClr val="00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sp>
        <p:nvSpPr>
          <p:cNvPr id="192" name="Google Shape;192;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b="1" lang="en">
                <a:solidFill>
                  <a:srgbClr val="000000"/>
                </a:solidFill>
              </a:rPr>
              <a:t>PCA:	</a:t>
            </a:r>
            <a:r>
              <a:rPr lang="en">
                <a:solidFill>
                  <a:srgbClr val="000000"/>
                </a:solidFill>
              </a:rPr>
              <a:t>Dimensionality reduction technique decomposing the data into variance directions and magnitudes</a:t>
            </a:r>
            <a:r>
              <a:rPr lang="en">
                <a:solidFill>
                  <a:srgbClr val="000000"/>
                </a:solidFill>
              </a:rPr>
              <a:t> and </a:t>
            </a:r>
            <a:r>
              <a:rPr lang="en">
                <a:solidFill>
                  <a:srgbClr val="000000"/>
                </a:solidFill>
              </a:rPr>
              <a:t>keeping the directions of highest variance.</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Keeps the most “informative” dimensions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Unsupervised - no labels</a:t>
            </a:r>
            <a:endParaRPr>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sp>
        <p:nvSpPr>
          <p:cNvPr id="198" name="Google Shape;198;p29"/>
          <p:cNvSpPr txBox="1"/>
          <p:nvPr>
            <p:ph idx="1" type="body"/>
          </p:nvPr>
        </p:nvSpPr>
        <p:spPr>
          <a:xfrm>
            <a:off x="311694" y="1017725"/>
            <a:ext cx="424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Dimensionality reduction</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Create new uncorrelated variables (principal components) that maximize variance</a:t>
            </a:r>
            <a:endParaRPr>
              <a:solidFill>
                <a:srgbClr val="000000"/>
              </a:solidFill>
            </a:endParaRPr>
          </a:p>
          <a:p>
            <a:pPr indent="-342900" lvl="0" marL="914400" rtl="0" algn="l">
              <a:spcBef>
                <a:spcPts val="0"/>
              </a:spcBef>
              <a:spcAft>
                <a:spcPts val="0"/>
              </a:spcAft>
              <a:buClr>
                <a:srgbClr val="000000"/>
              </a:buClr>
              <a:buSzPts val="1800"/>
              <a:buChar char="-"/>
            </a:pPr>
            <a:r>
              <a:rPr lang="en">
                <a:solidFill>
                  <a:srgbClr val="000000"/>
                </a:solidFill>
              </a:rPr>
              <a:t>These variables are linear functions of the original variables</a:t>
            </a:r>
            <a:endParaRPr>
              <a:solidFill>
                <a:srgbClr val="000000"/>
              </a:solidFill>
            </a:endParaRPr>
          </a:p>
        </p:txBody>
      </p:sp>
      <p:pic>
        <p:nvPicPr>
          <p:cNvPr id="199" name="Google Shape;199;p29"/>
          <p:cNvPicPr preferRelativeResize="0"/>
          <p:nvPr/>
        </p:nvPicPr>
        <p:blipFill>
          <a:blip r:embed="rId3">
            <a:alphaModFix/>
          </a:blip>
          <a:stretch>
            <a:fillRect/>
          </a:stretch>
        </p:blipFill>
        <p:spPr>
          <a:xfrm>
            <a:off x="4676426" y="1187862"/>
            <a:ext cx="4248300" cy="3595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sp>
        <p:nvSpPr>
          <p:cNvPr id="205" name="Google Shape;205;p30"/>
          <p:cNvSpPr txBox="1"/>
          <p:nvPr>
            <p:ph idx="1" type="body"/>
          </p:nvPr>
        </p:nvSpPr>
        <p:spPr>
          <a:xfrm>
            <a:off x="311694" y="1017725"/>
            <a:ext cx="4248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Dimensionality reduction</a:t>
            </a:r>
            <a:endParaRPr>
              <a:solidFill>
                <a:srgbClr val="000000"/>
              </a:solidFill>
            </a:endParaRPr>
          </a:p>
          <a:p>
            <a:pPr indent="-342900" lvl="0" marL="457200" rtl="0" algn="l">
              <a:spcBef>
                <a:spcPts val="1600"/>
              </a:spcBef>
              <a:spcAft>
                <a:spcPts val="0"/>
              </a:spcAft>
              <a:buClr>
                <a:srgbClr val="000000"/>
              </a:buClr>
              <a:buSzPts val="1800"/>
              <a:buAutoNum type="arabicPeriod"/>
            </a:pPr>
            <a:r>
              <a:rPr lang="en">
                <a:solidFill>
                  <a:srgbClr val="000000"/>
                </a:solidFill>
              </a:rPr>
              <a:t>Create new uncorrelated variables (principal components) that maximize variance</a:t>
            </a:r>
            <a:endParaRPr>
              <a:solidFill>
                <a:srgbClr val="000000"/>
              </a:solidFill>
            </a:endParaRPr>
          </a:p>
          <a:p>
            <a:pPr indent="-342900" lvl="0" marL="914400" rtl="0" algn="l">
              <a:spcBef>
                <a:spcPts val="0"/>
              </a:spcBef>
              <a:spcAft>
                <a:spcPts val="0"/>
              </a:spcAft>
              <a:buClr>
                <a:srgbClr val="000000"/>
              </a:buClr>
              <a:buSzPts val="1800"/>
              <a:buChar char="-"/>
            </a:pPr>
            <a:r>
              <a:rPr lang="en">
                <a:solidFill>
                  <a:srgbClr val="000000"/>
                </a:solidFill>
              </a:rPr>
              <a:t>These variables are linear functions of the original variables</a:t>
            </a:r>
            <a:endParaRPr>
              <a:solidFill>
                <a:srgbClr val="000000"/>
              </a:solidFill>
            </a:endParaRPr>
          </a:p>
        </p:txBody>
      </p:sp>
      <p:pic>
        <p:nvPicPr>
          <p:cNvPr id="206" name="Google Shape;206;p30"/>
          <p:cNvPicPr preferRelativeResize="0"/>
          <p:nvPr/>
        </p:nvPicPr>
        <p:blipFill>
          <a:blip r:embed="rId3">
            <a:alphaModFix/>
          </a:blip>
          <a:stretch>
            <a:fillRect/>
          </a:stretch>
        </p:blipFill>
        <p:spPr>
          <a:xfrm>
            <a:off x="4711388" y="1129775"/>
            <a:ext cx="4248374" cy="3595450"/>
          </a:xfrm>
          <a:prstGeom prst="rect">
            <a:avLst/>
          </a:prstGeom>
          <a:noFill/>
          <a:ln>
            <a:noFill/>
          </a:ln>
        </p:spPr>
      </p:pic>
      <p:pic>
        <p:nvPicPr>
          <p:cNvPr id="207" name="Google Shape;207;p30"/>
          <p:cNvPicPr preferRelativeResize="0"/>
          <p:nvPr/>
        </p:nvPicPr>
        <p:blipFill>
          <a:blip r:embed="rId4">
            <a:alphaModFix/>
          </a:blip>
          <a:stretch>
            <a:fillRect/>
          </a:stretch>
        </p:blipFill>
        <p:spPr>
          <a:xfrm>
            <a:off x="4703287" y="1213625"/>
            <a:ext cx="4248375" cy="35797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pic>
        <p:nvPicPr>
          <p:cNvPr id="213" name="Google Shape;213;p31"/>
          <p:cNvPicPr preferRelativeResize="0"/>
          <p:nvPr/>
        </p:nvPicPr>
        <p:blipFill>
          <a:blip r:embed="rId3">
            <a:alphaModFix/>
          </a:blip>
          <a:stretch>
            <a:fillRect/>
          </a:stretch>
        </p:blipFill>
        <p:spPr>
          <a:xfrm>
            <a:off x="188425" y="1152475"/>
            <a:ext cx="4248376" cy="3579776"/>
          </a:xfrm>
          <a:prstGeom prst="rect">
            <a:avLst/>
          </a:prstGeom>
          <a:noFill/>
          <a:ln>
            <a:noFill/>
          </a:ln>
        </p:spPr>
      </p:pic>
      <p:pic>
        <p:nvPicPr>
          <p:cNvPr id="214" name="Google Shape;214;p31"/>
          <p:cNvPicPr preferRelativeResize="0"/>
          <p:nvPr/>
        </p:nvPicPr>
        <p:blipFill>
          <a:blip r:embed="rId4">
            <a:alphaModFix/>
          </a:blip>
          <a:stretch>
            <a:fillRect/>
          </a:stretch>
        </p:blipFill>
        <p:spPr>
          <a:xfrm>
            <a:off x="4374626" y="2955375"/>
            <a:ext cx="4457675" cy="285750"/>
          </a:xfrm>
          <a:prstGeom prst="rect">
            <a:avLst/>
          </a:prstGeom>
          <a:noFill/>
          <a:ln>
            <a:noFill/>
          </a:ln>
        </p:spPr>
      </p:pic>
      <p:sp>
        <p:nvSpPr>
          <p:cNvPr id="215" name="Google Shape;215;p31"/>
          <p:cNvSpPr txBox="1"/>
          <p:nvPr>
            <p:ph idx="1" type="body"/>
          </p:nvPr>
        </p:nvSpPr>
        <p:spPr>
          <a:xfrm>
            <a:off x="4191000" y="1152475"/>
            <a:ext cx="4641300" cy="774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0000"/>
                </a:solidFill>
              </a:rPr>
              <a:t>2. Reduce the dimensionality of the dataset by keeping the components with the most variance, or spread.</a:t>
            </a:r>
            <a:endParaRPr>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Brain-spine interfaces for treatment of spinal cord injury</a:t>
            </a:r>
            <a:endParaRPr>
              <a:solidFill>
                <a:srgbClr val="000000"/>
              </a:solidFill>
            </a:endParaRPr>
          </a:p>
        </p:txBody>
      </p:sp>
      <p:sp>
        <p:nvSpPr>
          <p:cNvPr id="66" name="Google Shape;66;p14"/>
          <p:cNvSpPr txBox="1"/>
          <p:nvPr>
            <p:ph idx="1" type="body"/>
          </p:nvPr>
        </p:nvSpPr>
        <p:spPr>
          <a:xfrm>
            <a:off x="592900" y="1161250"/>
            <a:ext cx="42603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400">
                <a:solidFill>
                  <a:srgbClr val="000000"/>
                </a:solidFill>
              </a:rPr>
              <a:t>A wireless </a:t>
            </a:r>
            <a:r>
              <a:rPr b="1" lang="en" sz="1400">
                <a:solidFill>
                  <a:srgbClr val="000000"/>
                </a:solidFill>
              </a:rPr>
              <a:t>brain-spine interface (BSI)</a:t>
            </a:r>
            <a:r>
              <a:rPr lang="en" sz="1400">
                <a:solidFill>
                  <a:srgbClr val="000000"/>
                </a:solidFill>
              </a:rPr>
              <a:t> could  restore movement and sensation in patients with spinal cord injury.</a:t>
            </a:r>
            <a:endParaRPr sz="1400">
              <a:solidFill>
                <a:srgbClr val="000000"/>
              </a:solidFill>
            </a:endParaRPr>
          </a:p>
          <a:p>
            <a:pPr indent="0" lvl="0" marL="0" rtl="0" algn="just">
              <a:spcBef>
                <a:spcPts val="1600"/>
              </a:spcBef>
              <a:spcAft>
                <a:spcPts val="0"/>
              </a:spcAft>
              <a:buNone/>
            </a:pPr>
            <a:r>
              <a:rPr lang="en" sz="1400">
                <a:solidFill>
                  <a:srgbClr val="000000"/>
                </a:solidFill>
              </a:rPr>
              <a:t>Spinal cord electrical stimulation and recording </a:t>
            </a:r>
            <a:r>
              <a:rPr b="1" lang="en" sz="1400">
                <a:solidFill>
                  <a:srgbClr val="000000"/>
                </a:solidFill>
              </a:rPr>
              <a:t>via microelectrode arrays</a:t>
            </a:r>
            <a:r>
              <a:rPr lang="en" sz="1400">
                <a:solidFill>
                  <a:srgbClr val="000000"/>
                </a:solidFill>
              </a:rPr>
              <a:t> can relay information between the brain and the body.</a:t>
            </a:r>
            <a:endParaRPr sz="1400">
              <a:solidFill>
                <a:srgbClr val="000000"/>
              </a:solidFill>
            </a:endParaRPr>
          </a:p>
          <a:p>
            <a:pPr indent="0" lvl="0" marL="0" rtl="0" algn="just">
              <a:lnSpc>
                <a:spcPct val="115000"/>
              </a:lnSpc>
              <a:spcBef>
                <a:spcPts val="1600"/>
              </a:spcBef>
              <a:spcAft>
                <a:spcPts val="0"/>
              </a:spcAft>
              <a:buNone/>
            </a:pPr>
            <a:r>
              <a:t/>
            </a:r>
            <a:endParaRPr sz="1400">
              <a:solidFill>
                <a:srgbClr val="000000"/>
              </a:solidFill>
            </a:endParaRPr>
          </a:p>
          <a:p>
            <a:pPr indent="0" lvl="0" marL="0" rtl="0" algn="just">
              <a:lnSpc>
                <a:spcPct val="115000"/>
              </a:lnSpc>
              <a:spcBef>
                <a:spcPts val="0"/>
              </a:spcBef>
              <a:spcAft>
                <a:spcPts val="0"/>
              </a:spcAft>
              <a:buNone/>
            </a:pPr>
            <a:r>
              <a:rPr lang="en" sz="1400">
                <a:solidFill>
                  <a:srgbClr val="000000"/>
                </a:solidFill>
              </a:rPr>
              <a:t>Two pathways must be restored:</a:t>
            </a:r>
            <a:endParaRPr sz="1400">
              <a:solidFill>
                <a:srgbClr val="000000"/>
              </a:solidFill>
            </a:endParaRPr>
          </a:p>
          <a:p>
            <a:pPr indent="-317500" lvl="0" marL="457200" rtl="0" algn="just">
              <a:lnSpc>
                <a:spcPct val="115000"/>
              </a:lnSpc>
              <a:spcBef>
                <a:spcPts val="0"/>
              </a:spcBef>
              <a:spcAft>
                <a:spcPts val="0"/>
              </a:spcAft>
              <a:buClr>
                <a:srgbClr val="000000"/>
              </a:buClr>
              <a:buSzPts val="1400"/>
              <a:buAutoNum type="arabicPeriod"/>
            </a:pPr>
            <a:r>
              <a:rPr lang="en" sz="1400">
                <a:solidFill>
                  <a:srgbClr val="000000"/>
                </a:solidFill>
              </a:rPr>
              <a:t>Sensory information</a:t>
            </a:r>
            <a:endParaRPr sz="1400">
              <a:solidFill>
                <a:srgbClr val="000000"/>
              </a:solidFill>
            </a:endParaRPr>
          </a:p>
          <a:p>
            <a:pPr indent="0" lvl="0" marL="0" rtl="0" algn="just">
              <a:lnSpc>
                <a:spcPct val="115000"/>
              </a:lnSpc>
              <a:spcBef>
                <a:spcPts val="0"/>
              </a:spcBef>
              <a:spcAft>
                <a:spcPts val="0"/>
              </a:spcAft>
              <a:buNone/>
            </a:pPr>
            <a:r>
              <a:t/>
            </a:r>
            <a:endParaRPr sz="1400">
              <a:solidFill>
                <a:srgbClr val="000000"/>
              </a:solidFill>
            </a:endParaRPr>
          </a:p>
          <a:p>
            <a:pPr indent="-317500" lvl="0" marL="457200" rtl="0" algn="just">
              <a:lnSpc>
                <a:spcPct val="115000"/>
              </a:lnSpc>
              <a:spcBef>
                <a:spcPts val="0"/>
              </a:spcBef>
              <a:spcAft>
                <a:spcPts val="0"/>
              </a:spcAft>
              <a:buClr>
                <a:srgbClr val="000000"/>
              </a:buClr>
              <a:buSzPts val="1400"/>
              <a:buAutoNum type="arabicPeriod"/>
            </a:pPr>
            <a:r>
              <a:rPr lang="en" sz="1400">
                <a:solidFill>
                  <a:srgbClr val="000000"/>
                </a:solidFill>
              </a:rPr>
              <a:t>Motor information</a:t>
            </a:r>
            <a:endParaRPr sz="1400">
              <a:solidFill>
                <a:srgbClr val="000000"/>
              </a:solidFill>
            </a:endParaRPr>
          </a:p>
        </p:txBody>
      </p:sp>
      <p:sp>
        <p:nvSpPr>
          <p:cNvPr id="67" name="Google Shape;67;p14"/>
          <p:cNvSpPr txBox="1"/>
          <p:nvPr/>
        </p:nvSpPr>
        <p:spPr>
          <a:xfrm>
            <a:off x="7831250" y="3930475"/>
            <a:ext cx="1163700" cy="4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1000">
                <a:latin typeface="Average"/>
                <a:ea typeface="Average"/>
                <a:cs typeface="Average"/>
                <a:sym typeface="Average"/>
              </a:rPr>
              <a:t>Cho et al. 2019</a:t>
            </a:r>
            <a:endParaRPr i="1" sz="1000">
              <a:latin typeface="Average"/>
              <a:ea typeface="Average"/>
              <a:cs typeface="Average"/>
              <a:sym typeface="Average"/>
            </a:endParaRPr>
          </a:p>
        </p:txBody>
      </p:sp>
      <p:pic>
        <p:nvPicPr>
          <p:cNvPr id="68" name="Google Shape;68;p14"/>
          <p:cNvPicPr preferRelativeResize="0"/>
          <p:nvPr/>
        </p:nvPicPr>
        <p:blipFill rotWithShape="1">
          <a:blip r:embed="rId3">
            <a:alphaModFix/>
          </a:blip>
          <a:srcRect b="0" l="0" r="13659" t="0"/>
          <a:stretch/>
        </p:blipFill>
        <p:spPr>
          <a:xfrm>
            <a:off x="5154575" y="1017725"/>
            <a:ext cx="3684475" cy="2934100"/>
          </a:xfrm>
          <a:prstGeom prst="rect">
            <a:avLst/>
          </a:prstGeom>
          <a:noFill/>
          <a:ln>
            <a:noFill/>
          </a:ln>
        </p:spPr>
      </p:pic>
      <p:sp>
        <p:nvSpPr>
          <p:cNvPr id="69" name="Google Shape;69;p14"/>
          <p:cNvSpPr/>
          <p:nvPr/>
        </p:nvSpPr>
        <p:spPr>
          <a:xfrm>
            <a:off x="8648425" y="2218500"/>
            <a:ext cx="427200" cy="3819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nvSpPr>
        <p:spPr>
          <a:xfrm>
            <a:off x="311700" y="3791575"/>
            <a:ext cx="7039200" cy="4755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800"/>
              </a:spcAft>
              <a:buNone/>
            </a:pPr>
            <a:r>
              <a:rPr lang="en" sz="1000">
                <a:solidFill>
                  <a:srgbClr val="FF0000"/>
                </a:solidFill>
                <a:latin typeface="Average"/>
                <a:ea typeface="Average"/>
                <a:cs typeface="Average"/>
                <a:sym typeface="Average"/>
              </a:rPr>
              <a:t>SENSORY NEURONS (LIMBS)  → SPINAL CORD </a:t>
            </a:r>
            <a:r>
              <a:rPr lang="en" sz="1000">
                <a:solidFill>
                  <a:srgbClr val="FF0000"/>
                </a:solidFill>
                <a:latin typeface="Average"/>
                <a:ea typeface="Average"/>
                <a:cs typeface="Average"/>
                <a:sym typeface="Average"/>
              </a:rPr>
              <a:t>SENSORY EVOKED POTENTIALS</a:t>
            </a:r>
            <a:r>
              <a:rPr lang="en" sz="1000">
                <a:solidFill>
                  <a:srgbClr val="FF0000"/>
                </a:solidFill>
                <a:latin typeface="Average"/>
                <a:ea typeface="Average"/>
                <a:cs typeface="Average"/>
                <a:sym typeface="Average"/>
              </a:rPr>
              <a:t>→ SOMATOSENSORY CORTEX</a:t>
            </a:r>
            <a:endParaRPr sz="1000">
              <a:solidFill>
                <a:srgbClr val="FF0000"/>
              </a:solidFill>
              <a:latin typeface="Average"/>
              <a:ea typeface="Average"/>
              <a:cs typeface="Average"/>
              <a:sym typeface="Average"/>
            </a:endParaRPr>
          </a:p>
        </p:txBody>
      </p:sp>
      <p:sp>
        <p:nvSpPr>
          <p:cNvPr id="71" name="Google Shape;71;p14"/>
          <p:cNvSpPr txBox="1"/>
          <p:nvPr/>
        </p:nvSpPr>
        <p:spPr>
          <a:xfrm>
            <a:off x="311700" y="4303475"/>
            <a:ext cx="6469800" cy="47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0000"/>
                </a:solidFill>
                <a:latin typeface="Average"/>
                <a:ea typeface="Average"/>
                <a:cs typeface="Average"/>
                <a:sym typeface="Average"/>
              </a:rPr>
              <a:t>MOTOR CORTEX</a:t>
            </a:r>
            <a:r>
              <a:rPr lang="en" sz="1000">
                <a:solidFill>
                  <a:srgbClr val="FF0000"/>
                </a:solidFill>
                <a:latin typeface="Average"/>
                <a:ea typeface="Average"/>
                <a:cs typeface="Average"/>
                <a:sym typeface="Average"/>
              </a:rPr>
              <a:t> → SPINAL CORD MOTOR EVOKED POTENTIALS → MOTOR NEURONS (LIMBS)</a:t>
            </a:r>
            <a:endParaRPr sz="1000">
              <a:solidFill>
                <a:srgbClr val="FF0000"/>
              </a:solidFill>
              <a:latin typeface="Average"/>
              <a:ea typeface="Average"/>
              <a:cs typeface="Average"/>
              <a:sym typeface="Average"/>
            </a:endParaRPr>
          </a:p>
        </p:txBody>
      </p:sp>
      <p:sp>
        <p:nvSpPr>
          <p:cNvPr id="72" name="Google Shape;72;p14"/>
          <p:cNvSpPr txBox="1"/>
          <p:nvPr/>
        </p:nvSpPr>
        <p:spPr>
          <a:xfrm>
            <a:off x="544500" y="4654900"/>
            <a:ext cx="8392200" cy="59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latin typeface="Average"/>
                <a:ea typeface="Average"/>
                <a:cs typeface="Average"/>
                <a:sym typeface="Average"/>
              </a:rPr>
              <a:t>Transmitting sensory information to/from the spinal cord requires classification of sensory evoked potentials.</a:t>
            </a:r>
            <a:endParaRPr b="1">
              <a:latin typeface="Average"/>
              <a:ea typeface="Average"/>
              <a:cs typeface="Average"/>
              <a:sym typeface="Averag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43575" y="131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Singular Value Decomposition (SVD)</a:t>
            </a:r>
            <a:endParaRPr>
              <a:solidFill>
                <a:srgbClr val="000000"/>
              </a:solidFill>
            </a:endParaRPr>
          </a:p>
        </p:txBody>
      </p:sp>
      <p:pic>
        <p:nvPicPr>
          <p:cNvPr id="221" name="Google Shape;221;p32"/>
          <p:cNvPicPr preferRelativeResize="0"/>
          <p:nvPr/>
        </p:nvPicPr>
        <p:blipFill>
          <a:blip r:embed="rId3">
            <a:alphaModFix/>
          </a:blip>
          <a:stretch>
            <a:fillRect/>
          </a:stretch>
        </p:blipFill>
        <p:spPr>
          <a:xfrm>
            <a:off x="817300" y="1282500"/>
            <a:ext cx="3512775" cy="2898025"/>
          </a:xfrm>
          <a:prstGeom prst="rect">
            <a:avLst/>
          </a:prstGeom>
          <a:noFill/>
          <a:ln>
            <a:noFill/>
          </a:ln>
        </p:spPr>
      </p:pic>
      <p:pic>
        <p:nvPicPr>
          <p:cNvPr id="222" name="Google Shape;222;p32"/>
          <p:cNvPicPr preferRelativeResize="0"/>
          <p:nvPr/>
        </p:nvPicPr>
        <p:blipFill>
          <a:blip r:embed="rId4">
            <a:alphaModFix/>
          </a:blip>
          <a:stretch>
            <a:fillRect/>
          </a:stretch>
        </p:blipFill>
        <p:spPr>
          <a:xfrm>
            <a:off x="5993806" y="3910200"/>
            <a:ext cx="1511967" cy="420000"/>
          </a:xfrm>
          <a:prstGeom prst="rect">
            <a:avLst/>
          </a:prstGeom>
          <a:noFill/>
          <a:ln>
            <a:noFill/>
          </a:ln>
        </p:spPr>
      </p:pic>
      <p:sp>
        <p:nvSpPr>
          <p:cNvPr id="223" name="Google Shape;223;p32"/>
          <p:cNvSpPr txBox="1"/>
          <p:nvPr/>
        </p:nvSpPr>
        <p:spPr>
          <a:xfrm>
            <a:off x="0" y="4858325"/>
            <a:ext cx="5334600" cy="42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u="sng">
                <a:hlinkClick r:id="rId5"/>
              </a:rPr>
              <a:t>https://en.wikipedia.org/wiki/Singular_value_decomposition</a:t>
            </a:r>
            <a:endParaRPr sz="1100"/>
          </a:p>
        </p:txBody>
      </p:sp>
      <p:pic>
        <p:nvPicPr>
          <p:cNvPr id="224" name="Google Shape;224;p32"/>
          <p:cNvPicPr preferRelativeResize="0"/>
          <p:nvPr/>
        </p:nvPicPr>
        <p:blipFill>
          <a:blip r:embed="rId6">
            <a:alphaModFix/>
          </a:blip>
          <a:stretch>
            <a:fillRect/>
          </a:stretch>
        </p:blipFill>
        <p:spPr>
          <a:xfrm>
            <a:off x="5230299" y="1312938"/>
            <a:ext cx="2964454" cy="25176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3"/>
          <p:cNvSpPr txBox="1"/>
          <p:nvPr>
            <p:ph type="title"/>
          </p:nvPr>
        </p:nvSpPr>
        <p:spPr>
          <a:xfrm>
            <a:off x="143575" y="1316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Singular Value Decomposition (SVD)</a:t>
            </a:r>
            <a:endParaRPr>
              <a:solidFill>
                <a:srgbClr val="000000"/>
              </a:solidFill>
            </a:endParaRPr>
          </a:p>
        </p:txBody>
      </p:sp>
      <p:sp>
        <p:nvSpPr>
          <p:cNvPr id="230" name="Google Shape;230;p33"/>
          <p:cNvSpPr txBox="1"/>
          <p:nvPr>
            <p:ph idx="1" type="body"/>
          </p:nvPr>
        </p:nvSpPr>
        <p:spPr>
          <a:xfrm>
            <a:off x="143575" y="773175"/>
            <a:ext cx="66432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000000"/>
              </a:buClr>
              <a:buSzPts val="1600"/>
              <a:buChar char="-"/>
            </a:pPr>
            <a:r>
              <a:rPr lang="en">
                <a:solidFill>
                  <a:srgbClr val="000000"/>
                </a:solidFill>
              </a:rPr>
              <a:t>For an </a:t>
            </a:r>
            <a:r>
              <a:rPr i="1" lang="en">
                <a:solidFill>
                  <a:srgbClr val="000000"/>
                </a:solidFill>
              </a:rPr>
              <a:t>n x d</a:t>
            </a:r>
            <a:r>
              <a:rPr lang="en">
                <a:solidFill>
                  <a:srgbClr val="000000"/>
                </a:solidFill>
              </a:rPr>
              <a:t> data matrix </a:t>
            </a:r>
            <a:r>
              <a:rPr b="1" lang="en">
                <a:solidFill>
                  <a:srgbClr val="000000"/>
                </a:solidFill>
              </a:rPr>
              <a:t>X</a:t>
            </a:r>
            <a:r>
              <a:rPr lang="en">
                <a:solidFill>
                  <a:srgbClr val="000000"/>
                </a:solidFill>
              </a:rPr>
              <a:t>:</a:t>
            </a:r>
            <a:endParaRPr>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U: 	</a:t>
            </a:r>
            <a:r>
              <a:rPr lang="en">
                <a:solidFill>
                  <a:srgbClr val="000000"/>
                </a:solidFill>
              </a:rPr>
              <a:t>Eigenvectors of XX </a:t>
            </a:r>
            <a:endParaRPr>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V</a:t>
            </a:r>
            <a:r>
              <a:rPr lang="en">
                <a:solidFill>
                  <a:srgbClr val="000000"/>
                </a:solidFill>
              </a:rPr>
              <a:t>: 	Eigenvectors of X  X - Principal directions or axes</a:t>
            </a:r>
            <a:endParaRPr>
              <a:solidFill>
                <a:srgbClr val="000000"/>
              </a:solidFill>
            </a:endParaRPr>
          </a:p>
          <a:p>
            <a:pPr indent="-317500" lvl="1" marL="914400" rtl="0" algn="l">
              <a:spcBef>
                <a:spcPts val="0"/>
              </a:spcBef>
              <a:spcAft>
                <a:spcPts val="0"/>
              </a:spcAft>
              <a:buClr>
                <a:srgbClr val="000000"/>
              </a:buClr>
              <a:buSzPts val="1400"/>
              <a:buChar char="-"/>
            </a:pPr>
            <a:r>
              <a:rPr b="1" lang="en">
                <a:solidFill>
                  <a:srgbClr val="000000"/>
                </a:solidFill>
              </a:rPr>
              <a:t>S</a:t>
            </a:r>
            <a:r>
              <a:rPr lang="en">
                <a:solidFill>
                  <a:srgbClr val="000000"/>
                </a:solidFill>
              </a:rPr>
              <a:t>: 	Singular values - Eigenvalues of XX   - diagonal matrix</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Can limit the resulting size of the matrix - </a:t>
            </a:r>
            <a:endParaRPr>
              <a:solidFill>
                <a:srgbClr val="000000"/>
              </a:solidFill>
            </a:endParaRPr>
          </a:p>
          <a:p>
            <a:pPr indent="-342900" lvl="0" marL="457200" rtl="0" algn="l">
              <a:spcBef>
                <a:spcPts val="0"/>
              </a:spcBef>
              <a:spcAft>
                <a:spcPts val="0"/>
              </a:spcAft>
              <a:buClr>
                <a:srgbClr val="000000"/>
              </a:buClr>
              <a:buSzPts val="1800"/>
              <a:buChar char="-"/>
            </a:pPr>
            <a:r>
              <a:rPr b="1" lang="en">
                <a:solidFill>
                  <a:srgbClr val="000000"/>
                </a:solidFill>
              </a:rPr>
              <a:t>Transformed data</a:t>
            </a:r>
            <a:r>
              <a:rPr lang="en">
                <a:solidFill>
                  <a:srgbClr val="000000"/>
                </a:solidFill>
              </a:rPr>
              <a:t> (principal components): 	XV = US</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31" name="Google Shape;231;p33"/>
          <p:cNvPicPr preferRelativeResize="0"/>
          <p:nvPr/>
        </p:nvPicPr>
        <p:blipFill>
          <a:blip r:embed="rId3">
            <a:alphaModFix/>
          </a:blip>
          <a:stretch>
            <a:fillRect/>
          </a:stretch>
        </p:blipFill>
        <p:spPr>
          <a:xfrm>
            <a:off x="1548612" y="2859427"/>
            <a:ext cx="5710525" cy="2110650"/>
          </a:xfrm>
          <a:prstGeom prst="rect">
            <a:avLst/>
          </a:prstGeom>
          <a:noFill/>
          <a:ln>
            <a:noFill/>
          </a:ln>
        </p:spPr>
      </p:pic>
      <p:pic>
        <p:nvPicPr>
          <p:cNvPr id="232" name="Google Shape;232;p33"/>
          <p:cNvPicPr preferRelativeResize="0"/>
          <p:nvPr/>
        </p:nvPicPr>
        <p:blipFill>
          <a:blip r:embed="rId4">
            <a:alphaModFix/>
          </a:blip>
          <a:stretch>
            <a:fillRect/>
          </a:stretch>
        </p:blipFill>
        <p:spPr>
          <a:xfrm>
            <a:off x="7196940" y="1345450"/>
            <a:ext cx="1313253" cy="364800"/>
          </a:xfrm>
          <a:prstGeom prst="rect">
            <a:avLst/>
          </a:prstGeom>
          <a:noFill/>
          <a:ln>
            <a:noFill/>
          </a:ln>
        </p:spPr>
      </p:pic>
      <p:pic>
        <p:nvPicPr>
          <p:cNvPr id="233" name="Google Shape;233;p33"/>
          <p:cNvPicPr preferRelativeResize="0"/>
          <p:nvPr/>
        </p:nvPicPr>
        <p:blipFill>
          <a:blip r:embed="rId5">
            <a:alphaModFix/>
          </a:blip>
          <a:stretch>
            <a:fillRect/>
          </a:stretch>
        </p:blipFill>
        <p:spPr>
          <a:xfrm>
            <a:off x="7354114" y="1976825"/>
            <a:ext cx="998925" cy="260325"/>
          </a:xfrm>
          <a:prstGeom prst="rect">
            <a:avLst/>
          </a:prstGeom>
          <a:noFill/>
          <a:ln>
            <a:noFill/>
          </a:ln>
        </p:spPr>
      </p:pic>
      <p:sp>
        <p:nvSpPr>
          <p:cNvPr id="234" name="Google Shape;234;p33"/>
          <p:cNvSpPr txBox="1"/>
          <p:nvPr/>
        </p:nvSpPr>
        <p:spPr>
          <a:xfrm>
            <a:off x="2965400" y="1047375"/>
            <a:ext cx="2139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Average"/>
                <a:ea typeface="Average"/>
                <a:cs typeface="Average"/>
                <a:sym typeface="Average"/>
              </a:rPr>
              <a:t>T</a:t>
            </a:r>
            <a:endParaRPr sz="700">
              <a:latin typeface="Average"/>
              <a:ea typeface="Average"/>
              <a:cs typeface="Average"/>
              <a:sym typeface="Average"/>
            </a:endParaRPr>
          </a:p>
        </p:txBody>
      </p:sp>
      <p:sp>
        <p:nvSpPr>
          <p:cNvPr id="235" name="Google Shape;235;p33"/>
          <p:cNvSpPr txBox="1"/>
          <p:nvPr/>
        </p:nvSpPr>
        <p:spPr>
          <a:xfrm>
            <a:off x="2842650" y="1307775"/>
            <a:ext cx="2139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Average"/>
                <a:ea typeface="Average"/>
                <a:cs typeface="Average"/>
                <a:sym typeface="Average"/>
              </a:rPr>
              <a:t>T</a:t>
            </a:r>
            <a:endParaRPr sz="700">
              <a:latin typeface="Average"/>
              <a:ea typeface="Average"/>
              <a:cs typeface="Average"/>
              <a:sym typeface="Average"/>
            </a:endParaRPr>
          </a:p>
        </p:txBody>
      </p:sp>
      <p:pic>
        <p:nvPicPr>
          <p:cNvPr id="236" name="Google Shape;236;p33"/>
          <p:cNvPicPr preferRelativeResize="0"/>
          <p:nvPr/>
        </p:nvPicPr>
        <p:blipFill>
          <a:blip r:embed="rId6">
            <a:alphaModFix/>
          </a:blip>
          <a:stretch>
            <a:fillRect/>
          </a:stretch>
        </p:blipFill>
        <p:spPr>
          <a:xfrm>
            <a:off x="4768774" y="1923675"/>
            <a:ext cx="1150060" cy="260400"/>
          </a:xfrm>
          <a:prstGeom prst="rect">
            <a:avLst/>
          </a:prstGeom>
          <a:noFill/>
          <a:ln>
            <a:noFill/>
          </a:ln>
        </p:spPr>
      </p:pic>
      <p:sp>
        <p:nvSpPr>
          <p:cNvPr id="237" name="Google Shape;237;p33"/>
          <p:cNvSpPr txBox="1"/>
          <p:nvPr/>
        </p:nvSpPr>
        <p:spPr>
          <a:xfrm>
            <a:off x="4179675" y="1568175"/>
            <a:ext cx="213900" cy="2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latin typeface="Average"/>
                <a:ea typeface="Average"/>
                <a:cs typeface="Average"/>
                <a:sym typeface="Average"/>
              </a:rPr>
              <a:t>T</a:t>
            </a:r>
            <a:endParaRPr sz="700">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sp>
        <p:nvSpPr>
          <p:cNvPr id="243" name="Google Shape;243;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Transform data onto principal axes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Select a subset of principal components to reduce dimensionality while being able to explain data</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44" name="Google Shape;244;p34"/>
          <p:cNvPicPr preferRelativeResize="0"/>
          <p:nvPr/>
        </p:nvPicPr>
        <p:blipFill>
          <a:blip r:embed="rId3">
            <a:alphaModFix/>
          </a:blip>
          <a:stretch>
            <a:fillRect/>
          </a:stretch>
        </p:blipFill>
        <p:spPr>
          <a:xfrm>
            <a:off x="741350" y="2663875"/>
            <a:ext cx="3720751" cy="2265650"/>
          </a:xfrm>
          <a:prstGeom prst="rect">
            <a:avLst/>
          </a:prstGeom>
          <a:noFill/>
          <a:ln>
            <a:noFill/>
          </a:ln>
        </p:spPr>
      </p:pic>
      <p:pic>
        <p:nvPicPr>
          <p:cNvPr id="245" name="Google Shape;245;p34"/>
          <p:cNvPicPr preferRelativeResize="0"/>
          <p:nvPr/>
        </p:nvPicPr>
        <p:blipFill>
          <a:blip r:embed="rId4">
            <a:alphaModFix/>
          </a:blip>
          <a:stretch>
            <a:fillRect/>
          </a:stretch>
        </p:blipFill>
        <p:spPr>
          <a:xfrm>
            <a:off x="5892005" y="2663875"/>
            <a:ext cx="2419865" cy="2265651"/>
          </a:xfrm>
          <a:prstGeom prst="rect">
            <a:avLst/>
          </a:prstGeom>
          <a:noFill/>
          <a:ln>
            <a:noFill/>
          </a:ln>
        </p:spPr>
      </p:pic>
      <p:cxnSp>
        <p:nvCxnSpPr>
          <p:cNvPr id="246" name="Google Shape;246;p34"/>
          <p:cNvCxnSpPr/>
          <p:nvPr/>
        </p:nvCxnSpPr>
        <p:spPr>
          <a:xfrm>
            <a:off x="4864500" y="3882100"/>
            <a:ext cx="706800" cy="0"/>
          </a:xfrm>
          <a:prstGeom prst="straightConnector1">
            <a:avLst/>
          </a:prstGeom>
          <a:noFill/>
          <a:ln cap="flat" cmpd="sng" w="38100">
            <a:solidFill>
              <a:srgbClr val="000000"/>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35"/>
          <p:cNvPicPr preferRelativeResize="0"/>
          <p:nvPr/>
        </p:nvPicPr>
        <p:blipFill>
          <a:blip r:embed="rId3">
            <a:alphaModFix/>
          </a:blip>
          <a:stretch>
            <a:fillRect/>
          </a:stretch>
        </p:blipFill>
        <p:spPr>
          <a:xfrm>
            <a:off x="5876663" y="2663875"/>
            <a:ext cx="2450541" cy="2265650"/>
          </a:xfrm>
          <a:prstGeom prst="rect">
            <a:avLst/>
          </a:prstGeom>
          <a:noFill/>
          <a:ln>
            <a:noFill/>
          </a:ln>
        </p:spPr>
      </p:pic>
      <p:sp>
        <p:nvSpPr>
          <p:cNvPr id="252" name="Google Shape;252;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Principal Component Analysis (PCA)</a:t>
            </a:r>
            <a:endParaRPr>
              <a:solidFill>
                <a:srgbClr val="000000"/>
              </a:solidFill>
            </a:endParaRPr>
          </a:p>
        </p:txBody>
      </p:sp>
      <p:sp>
        <p:nvSpPr>
          <p:cNvPr id="253" name="Google Shape;253;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Transform data onto principal axes</a:t>
            </a:r>
            <a:endParaRPr>
              <a:solidFill>
                <a:srgbClr val="000000"/>
              </a:solidFill>
            </a:endParaRPr>
          </a:p>
          <a:p>
            <a:pPr indent="-342900" lvl="0" marL="457200" rtl="0" algn="l">
              <a:spcBef>
                <a:spcPts val="0"/>
              </a:spcBef>
              <a:spcAft>
                <a:spcPts val="0"/>
              </a:spcAft>
              <a:buClr>
                <a:srgbClr val="000000"/>
              </a:buClr>
              <a:buSzPts val="1800"/>
              <a:buChar char="-"/>
            </a:pPr>
            <a:r>
              <a:rPr lang="en">
                <a:solidFill>
                  <a:srgbClr val="000000"/>
                </a:solidFill>
              </a:rPr>
              <a:t>Select a subset of principal components to reduce dimensionality while being able to explain data</a:t>
            </a:r>
            <a:endParaRPr>
              <a:solidFill>
                <a:srgbClr val="000000"/>
              </a:solidFill>
            </a:endParaRPr>
          </a:p>
          <a:p>
            <a:pPr indent="0" lvl="0" marL="0" rtl="0" algn="l">
              <a:spcBef>
                <a:spcPts val="1600"/>
              </a:spcBef>
              <a:spcAft>
                <a:spcPts val="1600"/>
              </a:spcAft>
              <a:buNone/>
            </a:pPr>
            <a:r>
              <a:t/>
            </a:r>
            <a:endParaRPr>
              <a:solidFill>
                <a:srgbClr val="000000"/>
              </a:solidFill>
            </a:endParaRPr>
          </a:p>
        </p:txBody>
      </p:sp>
      <p:pic>
        <p:nvPicPr>
          <p:cNvPr id="254" name="Google Shape;254;p35"/>
          <p:cNvPicPr preferRelativeResize="0"/>
          <p:nvPr/>
        </p:nvPicPr>
        <p:blipFill>
          <a:blip r:embed="rId4">
            <a:alphaModFix/>
          </a:blip>
          <a:stretch>
            <a:fillRect/>
          </a:stretch>
        </p:blipFill>
        <p:spPr>
          <a:xfrm>
            <a:off x="741350" y="2663875"/>
            <a:ext cx="3720751" cy="2265650"/>
          </a:xfrm>
          <a:prstGeom prst="rect">
            <a:avLst/>
          </a:prstGeom>
          <a:noFill/>
          <a:ln>
            <a:noFill/>
          </a:ln>
        </p:spPr>
      </p:pic>
      <p:cxnSp>
        <p:nvCxnSpPr>
          <p:cNvPr id="255" name="Google Shape;255;p35"/>
          <p:cNvCxnSpPr/>
          <p:nvPr/>
        </p:nvCxnSpPr>
        <p:spPr>
          <a:xfrm>
            <a:off x="4864500" y="3882100"/>
            <a:ext cx="706800" cy="0"/>
          </a:xfrm>
          <a:prstGeom prst="straightConnector1">
            <a:avLst/>
          </a:prstGeom>
          <a:noFill/>
          <a:ln cap="flat" cmpd="sng" w="38100">
            <a:solidFill>
              <a:srgbClr val="000000"/>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PCA Outlier Detection</a:t>
            </a:r>
            <a:endParaRPr>
              <a:solidFill>
                <a:srgbClr val="000000"/>
              </a:solidFill>
            </a:endParaRPr>
          </a:p>
        </p:txBody>
      </p:sp>
      <p:pic>
        <p:nvPicPr>
          <p:cNvPr id="261" name="Google Shape;261;p36"/>
          <p:cNvPicPr preferRelativeResize="0"/>
          <p:nvPr/>
        </p:nvPicPr>
        <p:blipFill rotWithShape="1">
          <a:blip r:embed="rId3">
            <a:alphaModFix/>
          </a:blip>
          <a:srcRect b="0" l="0" r="0" t="1438"/>
          <a:stretch/>
        </p:blipFill>
        <p:spPr>
          <a:xfrm>
            <a:off x="2471225" y="1017725"/>
            <a:ext cx="2825020" cy="2005325"/>
          </a:xfrm>
          <a:prstGeom prst="rect">
            <a:avLst/>
          </a:prstGeom>
          <a:noFill/>
          <a:ln>
            <a:noFill/>
          </a:ln>
        </p:spPr>
      </p:pic>
      <p:pic>
        <p:nvPicPr>
          <p:cNvPr id="262" name="Google Shape;262;p36"/>
          <p:cNvPicPr preferRelativeResize="0"/>
          <p:nvPr/>
        </p:nvPicPr>
        <p:blipFill>
          <a:blip r:embed="rId4">
            <a:alphaModFix/>
          </a:blip>
          <a:stretch>
            <a:fillRect/>
          </a:stretch>
        </p:blipFill>
        <p:spPr>
          <a:xfrm>
            <a:off x="0" y="2939225"/>
            <a:ext cx="3389975" cy="2204275"/>
          </a:xfrm>
          <a:prstGeom prst="rect">
            <a:avLst/>
          </a:prstGeom>
          <a:noFill/>
          <a:ln>
            <a:noFill/>
          </a:ln>
        </p:spPr>
      </p:pic>
      <p:pic>
        <p:nvPicPr>
          <p:cNvPr id="263" name="Google Shape;263;p36"/>
          <p:cNvPicPr preferRelativeResize="0"/>
          <p:nvPr/>
        </p:nvPicPr>
        <p:blipFill>
          <a:blip r:embed="rId5">
            <a:alphaModFix/>
          </a:blip>
          <a:stretch>
            <a:fillRect/>
          </a:stretch>
        </p:blipFill>
        <p:spPr>
          <a:xfrm>
            <a:off x="5492572" y="2695550"/>
            <a:ext cx="3529428" cy="2319350"/>
          </a:xfrm>
          <a:prstGeom prst="rect">
            <a:avLst/>
          </a:prstGeom>
          <a:noFill/>
          <a:ln>
            <a:noFill/>
          </a:ln>
        </p:spPr>
      </p:pic>
      <p:pic>
        <p:nvPicPr>
          <p:cNvPr id="264" name="Google Shape;264;p36"/>
          <p:cNvPicPr preferRelativeResize="0"/>
          <p:nvPr/>
        </p:nvPicPr>
        <p:blipFill>
          <a:blip r:embed="rId6">
            <a:alphaModFix/>
          </a:blip>
          <a:stretch>
            <a:fillRect/>
          </a:stretch>
        </p:blipFill>
        <p:spPr>
          <a:xfrm>
            <a:off x="5632025" y="153225"/>
            <a:ext cx="3389980" cy="2542313"/>
          </a:xfrm>
          <a:prstGeom prst="rect">
            <a:avLst/>
          </a:prstGeom>
          <a:noFill/>
          <a:ln>
            <a:noFill/>
          </a:ln>
        </p:spPr>
      </p:pic>
      <p:cxnSp>
        <p:nvCxnSpPr>
          <p:cNvPr id="265" name="Google Shape;265;p36"/>
          <p:cNvCxnSpPr/>
          <p:nvPr/>
        </p:nvCxnSpPr>
        <p:spPr>
          <a:xfrm>
            <a:off x="7283350" y="706750"/>
            <a:ext cx="392700" cy="264900"/>
          </a:xfrm>
          <a:prstGeom prst="straightConnector1">
            <a:avLst/>
          </a:prstGeom>
          <a:noFill/>
          <a:ln cap="flat" cmpd="sng" w="9525">
            <a:solidFill>
              <a:srgbClr val="FF0000"/>
            </a:solidFill>
            <a:prstDash val="solid"/>
            <a:round/>
            <a:headEnd len="med" w="med" type="none"/>
            <a:tailEnd len="med" w="med" type="triangle"/>
          </a:ln>
        </p:spPr>
      </p:cxnSp>
      <p:cxnSp>
        <p:nvCxnSpPr>
          <p:cNvPr id="266" name="Google Shape;266;p36"/>
          <p:cNvCxnSpPr/>
          <p:nvPr/>
        </p:nvCxnSpPr>
        <p:spPr>
          <a:xfrm flipH="1" rot="10800000">
            <a:off x="6694425" y="2203750"/>
            <a:ext cx="162300" cy="289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PCA 3 Conditions</a:t>
            </a:r>
            <a:endParaRPr>
              <a:solidFill>
                <a:srgbClr val="000000"/>
              </a:solidFill>
            </a:endParaRPr>
          </a:p>
        </p:txBody>
      </p:sp>
      <p:pic>
        <p:nvPicPr>
          <p:cNvPr id="272" name="Google Shape;272;p37"/>
          <p:cNvPicPr preferRelativeResize="0"/>
          <p:nvPr/>
        </p:nvPicPr>
        <p:blipFill>
          <a:blip r:embed="rId3">
            <a:alphaModFix/>
          </a:blip>
          <a:stretch>
            <a:fillRect/>
          </a:stretch>
        </p:blipFill>
        <p:spPr>
          <a:xfrm>
            <a:off x="5388750" y="-1"/>
            <a:ext cx="3443550" cy="2453300"/>
          </a:xfrm>
          <a:prstGeom prst="rect">
            <a:avLst/>
          </a:prstGeom>
          <a:noFill/>
          <a:ln>
            <a:noFill/>
          </a:ln>
        </p:spPr>
      </p:pic>
      <p:pic>
        <p:nvPicPr>
          <p:cNvPr id="273" name="Google Shape;273;p37"/>
          <p:cNvPicPr preferRelativeResize="0"/>
          <p:nvPr/>
        </p:nvPicPr>
        <p:blipFill>
          <a:blip r:embed="rId4">
            <a:alphaModFix/>
          </a:blip>
          <a:stretch>
            <a:fillRect/>
          </a:stretch>
        </p:blipFill>
        <p:spPr>
          <a:xfrm>
            <a:off x="4745875" y="2513875"/>
            <a:ext cx="3920875" cy="2613925"/>
          </a:xfrm>
          <a:prstGeom prst="rect">
            <a:avLst/>
          </a:prstGeom>
          <a:noFill/>
          <a:ln>
            <a:noFill/>
          </a:ln>
        </p:spPr>
      </p:pic>
      <p:pic>
        <p:nvPicPr>
          <p:cNvPr id="274" name="Google Shape;274;p37"/>
          <p:cNvPicPr preferRelativeResize="0"/>
          <p:nvPr/>
        </p:nvPicPr>
        <p:blipFill>
          <a:blip r:embed="rId5">
            <a:alphaModFix/>
          </a:blip>
          <a:stretch>
            <a:fillRect/>
          </a:stretch>
        </p:blipFill>
        <p:spPr>
          <a:xfrm>
            <a:off x="1582025" y="970076"/>
            <a:ext cx="3250801" cy="2201625"/>
          </a:xfrm>
          <a:prstGeom prst="rect">
            <a:avLst/>
          </a:prstGeom>
          <a:noFill/>
          <a:ln>
            <a:noFill/>
          </a:ln>
        </p:spPr>
      </p:pic>
      <p:pic>
        <p:nvPicPr>
          <p:cNvPr id="275" name="Google Shape;275;p37"/>
          <p:cNvPicPr preferRelativeResize="0"/>
          <p:nvPr/>
        </p:nvPicPr>
        <p:blipFill>
          <a:blip r:embed="rId6">
            <a:alphaModFix/>
          </a:blip>
          <a:stretch>
            <a:fillRect/>
          </a:stretch>
        </p:blipFill>
        <p:spPr>
          <a:xfrm>
            <a:off x="0" y="3171700"/>
            <a:ext cx="2948325" cy="19561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PCA 5 Conditions</a:t>
            </a:r>
            <a:endParaRPr>
              <a:solidFill>
                <a:srgbClr val="000000"/>
              </a:solidFill>
            </a:endParaRPr>
          </a:p>
        </p:txBody>
      </p:sp>
      <p:pic>
        <p:nvPicPr>
          <p:cNvPr id="281" name="Google Shape;281;p38"/>
          <p:cNvPicPr preferRelativeResize="0"/>
          <p:nvPr/>
        </p:nvPicPr>
        <p:blipFill>
          <a:blip r:embed="rId3">
            <a:alphaModFix/>
          </a:blip>
          <a:stretch>
            <a:fillRect/>
          </a:stretch>
        </p:blipFill>
        <p:spPr>
          <a:xfrm>
            <a:off x="5807726" y="107800"/>
            <a:ext cx="3066525" cy="2192650"/>
          </a:xfrm>
          <a:prstGeom prst="rect">
            <a:avLst/>
          </a:prstGeom>
          <a:noFill/>
          <a:ln>
            <a:noFill/>
          </a:ln>
        </p:spPr>
      </p:pic>
      <p:pic>
        <p:nvPicPr>
          <p:cNvPr id="282" name="Google Shape;282;p38"/>
          <p:cNvPicPr preferRelativeResize="0"/>
          <p:nvPr/>
        </p:nvPicPr>
        <p:blipFill>
          <a:blip r:embed="rId4">
            <a:alphaModFix/>
          </a:blip>
          <a:stretch>
            <a:fillRect/>
          </a:stretch>
        </p:blipFill>
        <p:spPr>
          <a:xfrm>
            <a:off x="1459500" y="1071600"/>
            <a:ext cx="3225441" cy="2192650"/>
          </a:xfrm>
          <a:prstGeom prst="rect">
            <a:avLst/>
          </a:prstGeom>
          <a:noFill/>
          <a:ln>
            <a:noFill/>
          </a:ln>
        </p:spPr>
      </p:pic>
      <p:pic>
        <p:nvPicPr>
          <p:cNvPr id="283" name="Google Shape;283;p38"/>
          <p:cNvPicPr preferRelativeResize="0"/>
          <p:nvPr/>
        </p:nvPicPr>
        <p:blipFill>
          <a:blip r:embed="rId5">
            <a:alphaModFix/>
          </a:blip>
          <a:stretch>
            <a:fillRect/>
          </a:stretch>
        </p:blipFill>
        <p:spPr>
          <a:xfrm>
            <a:off x="4684955" y="2300450"/>
            <a:ext cx="4082825" cy="2813301"/>
          </a:xfrm>
          <a:prstGeom prst="rect">
            <a:avLst/>
          </a:prstGeom>
          <a:noFill/>
          <a:ln>
            <a:noFill/>
          </a:ln>
        </p:spPr>
      </p:pic>
      <p:pic>
        <p:nvPicPr>
          <p:cNvPr id="284" name="Google Shape;284;p38"/>
          <p:cNvPicPr preferRelativeResize="0"/>
          <p:nvPr/>
        </p:nvPicPr>
        <p:blipFill>
          <a:blip r:embed="rId6">
            <a:alphaModFix/>
          </a:blip>
          <a:stretch>
            <a:fillRect/>
          </a:stretch>
        </p:blipFill>
        <p:spPr>
          <a:xfrm>
            <a:off x="47550" y="3203525"/>
            <a:ext cx="2818351" cy="1878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Outline</a:t>
            </a:r>
            <a:endParaRPr>
              <a:solidFill>
                <a:srgbClr val="000000"/>
              </a:solidFill>
            </a:endParaRPr>
          </a:p>
        </p:txBody>
      </p:sp>
      <p:sp>
        <p:nvSpPr>
          <p:cNvPr id="290" name="Google Shape;290;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Preprocessing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Dimensionality Reduction and Feature Extraction</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highlight>
                  <a:srgbClr val="FFFF00"/>
                </a:highlight>
              </a:rPr>
              <a:t>Classification</a:t>
            </a:r>
            <a:endParaRPr>
              <a:solidFill>
                <a:srgbClr val="000000"/>
              </a:solidFill>
              <a:highlight>
                <a:srgbClr val="FFFF0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LDA</a:t>
            </a:r>
            <a:endParaRPr/>
          </a:p>
          <a:p>
            <a:pPr indent="0" lvl="0" marL="0" rtl="0" algn="l">
              <a:spcBef>
                <a:spcPts val="0"/>
              </a:spcBef>
              <a:spcAft>
                <a:spcPts val="0"/>
              </a:spcAft>
              <a:buNone/>
            </a:pPr>
            <a:r>
              <a:rPr lang="en"/>
              <a:t>Analysis - LDA</a:t>
            </a:r>
            <a:endParaRPr/>
          </a:p>
          <a:p>
            <a:pPr indent="0" lvl="0" marL="0" rtl="0" algn="l">
              <a:spcBef>
                <a:spcPts val="0"/>
              </a:spcBef>
              <a:spcAft>
                <a:spcPts val="0"/>
              </a:spcAft>
              <a:buNone/>
            </a:pPr>
            <a:r>
              <a:t/>
            </a:r>
            <a:endParaRPr/>
          </a:p>
        </p:txBody>
      </p:sp>
      <p:sp>
        <p:nvSpPr>
          <p:cNvPr id="296" name="Google Shape;29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spcBef>
                <a:spcPts val="0"/>
              </a:spcBef>
              <a:spcAft>
                <a:spcPts val="0"/>
              </a:spcAft>
              <a:buClr>
                <a:srgbClr val="000000"/>
              </a:buClr>
              <a:buSzPts val="2000"/>
              <a:buChar char="-"/>
            </a:pPr>
            <a:r>
              <a:rPr lang="en" sz="2000">
                <a:solidFill>
                  <a:srgbClr val="000000"/>
                </a:solidFill>
              </a:rPr>
              <a:t>Dimensionality reduction technique</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Determine axes that maximize the </a:t>
            </a:r>
            <a:r>
              <a:rPr lang="en" sz="2000">
                <a:solidFill>
                  <a:srgbClr val="000000"/>
                </a:solidFill>
              </a:rPr>
              <a:t>separation</a:t>
            </a:r>
            <a:r>
              <a:rPr lang="en" sz="2000">
                <a:solidFill>
                  <a:srgbClr val="000000"/>
                </a:solidFill>
              </a:rPr>
              <a:t> between classes</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Supervised - classes are labeled</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Can be combined with PCA</a:t>
            </a:r>
            <a:endParaRPr sz="2000">
              <a:solidFill>
                <a:srgbClr val="000000"/>
              </a:solidFill>
            </a:endParaRPr>
          </a:p>
          <a:p>
            <a:pPr indent="-355600" lvl="0" marL="457200" rtl="0" algn="l">
              <a:spcBef>
                <a:spcPts val="0"/>
              </a:spcBef>
              <a:spcAft>
                <a:spcPts val="0"/>
              </a:spcAft>
              <a:buClr>
                <a:srgbClr val="000000"/>
              </a:buClr>
              <a:buSzPts val="2000"/>
              <a:buChar char="-"/>
            </a:pPr>
            <a:r>
              <a:rPr lang="en" sz="2000">
                <a:solidFill>
                  <a:srgbClr val="000000"/>
                </a:solidFill>
              </a:rPr>
              <a:t>Useful for classification</a:t>
            </a:r>
            <a:endParaRPr sz="2000">
              <a:solidFill>
                <a:srgbClr val="000000"/>
              </a:solidFill>
            </a:endParaRPr>
          </a:p>
        </p:txBody>
      </p:sp>
      <p:sp>
        <p:nvSpPr>
          <p:cNvPr id="297" name="Google Shape;297;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Linear Discriminant Analysis (LDA)</a:t>
            </a:r>
            <a:endParaRPr>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303" name="Google Shape;303;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LDA</a:t>
            </a:r>
            <a:endParaRPr>
              <a:solidFill>
                <a:srgbClr val="000000"/>
              </a:solidFill>
            </a:endParaRPr>
          </a:p>
        </p:txBody>
      </p:sp>
      <p:pic>
        <p:nvPicPr>
          <p:cNvPr id="304" name="Google Shape;304;p41"/>
          <p:cNvPicPr preferRelativeResize="0"/>
          <p:nvPr/>
        </p:nvPicPr>
        <p:blipFill>
          <a:blip r:embed="rId3">
            <a:alphaModFix/>
          </a:blip>
          <a:stretch>
            <a:fillRect/>
          </a:stretch>
        </p:blipFill>
        <p:spPr>
          <a:xfrm>
            <a:off x="786438" y="1085300"/>
            <a:ext cx="7571124" cy="3923375"/>
          </a:xfrm>
          <a:prstGeom prst="rect">
            <a:avLst/>
          </a:prstGeom>
          <a:noFill/>
          <a:ln>
            <a:noFill/>
          </a:ln>
        </p:spPr>
      </p:pic>
      <p:sp>
        <p:nvSpPr>
          <p:cNvPr id="305" name="Google Shape;305;p41"/>
          <p:cNvSpPr txBox="1"/>
          <p:nvPr/>
        </p:nvSpPr>
        <p:spPr>
          <a:xfrm>
            <a:off x="5254650" y="4889500"/>
            <a:ext cx="38895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u="sng">
                <a:hlinkClick r:id="rId4"/>
              </a:rPr>
              <a:t>http://sebastianraschka.com/Articles/2014_python_lda.html</a:t>
            </a:r>
            <a:endParaRPr sz="1000">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5"/>
          <p:cNvSpPr txBox="1"/>
          <p:nvPr>
            <p:ph idx="1" type="body"/>
          </p:nvPr>
        </p:nvSpPr>
        <p:spPr>
          <a:xfrm>
            <a:off x="311700" y="1152475"/>
            <a:ext cx="4749000" cy="42213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 sz="1400">
                <a:solidFill>
                  <a:srgbClr val="000000"/>
                </a:solidFill>
              </a:rPr>
              <a:t>We performed peripheral sensory nerve stimulation in a patient undergoing a spinal cord tumor resection and recorded from the spinal cord with a microelectrode array with 100s of contacts.</a:t>
            </a:r>
            <a:endParaRPr sz="1400">
              <a:solidFill>
                <a:srgbClr val="000000"/>
              </a:solidFill>
            </a:endParaRPr>
          </a:p>
          <a:p>
            <a:pPr indent="0" lvl="0" marL="0" rtl="0" algn="just">
              <a:lnSpc>
                <a:spcPct val="100000"/>
              </a:lnSpc>
              <a:spcBef>
                <a:spcPts val="1600"/>
              </a:spcBef>
              <a:spcAft>
                <a:spcPts val="0"/>
              </a:spcAft>
              <a:buNone/>
            </a:pPr>
            <a:r>
              <a:rPr lang="en" sz="1400">
                <a:solidFill>
                  <a:srgbClr val="000000"/>
                </a:solidFill>
              </a:rPr>
              <a:t>Stimulation varied based on side of the body and stimulus level and was administered with neurophysiology monitoring equipment.</a:t>
            </a:r>
            <a:endParaRPr sz="1400">
              <a:solidFill>
                <a:srgbClr val="000000"/>
              </a:solidFill>
            </a:endParaRPr>
          </a:p>
          <a:p>
            <a:pPr indent="0" lvl="0" marL="0" rtl="0" algn="just">
              <a:lnSpc>
                <a:spcPct val="100000"/>
              </a:lnSpc>
              <a:spcBef>
                <a:spcPts val="1600"/>
              </a:spcBef>
              <a:spcAft>
                <a:spcPts val="0"/>
              </a:spcAft>
              <a:buNone/>
            </a:pPr>
            <a:r>
              <a:t/>
            </a:r>
            <a:endParaRPr sz="1400">
              <a:solidFill>
                <a:srgbClr val="000000"/>
              </a:solidFill>
            </a:endParaRPr>
          </a:p>
          <a:p>
            <a:pPr indent="0" lvl="0" marL="0" rtl="0" algn="just">
              <a:lnSpc>
                <a:spcPct val="100000"/>
              </a:lnSpc>
              <a:spcBef>
                <a:spcPts val="1600"/>
              </a:spcBef>
              <a:spcAft>
                <a:spcPts val="1600"/>
              </a:spcAft>
              <a:buNone/>
            </a:pPr>
            <a:r>
              <a:rPr b="1" lang="en" sz="1400">
                <a:solidFill>
                  <a:srgbClr val="0000FF"/>
                </a:solidFill>
              </a:rPr>
              <a:t>Can a supervised learning model classify different types of sensory evoked potentials from recordings of electrical activity in the spinal cord?</a:t>
            </a:r>
            <a:endParaRPr b="1" sz="1400">
              <a:solidFill>
                <a:srgbClr val="0000FF"/>
              </a:solidFill>
            </a:endParaRPr>
          </a:p>
        </p:txBody>
      </p:sp>
      <p:pic>
        <p:nvPicPr>
          <p:cNvPr id="78" name="Google Shape;78;p15"/>
          <p:cNvPicPr preferRelativeResize="0"/>
          <p:nvPr/>
        </p:nvPicPr>
        <p:blipFill>
          <a:blip r:embed="rId3">
            <a:alphaModFix/>
          </a:blip>
          <a:stretch>
            <a:fillRect/>
          </a:stretch>
        </p:blipFill>
        <p:spPr>
          <a:xfrm>
            <a:off x="5168000" y="4236275"/>
            <a:ext cx="810065" cy="422225"/>
          </a:xfrm>
          <a:prstGeom prst="rect">
            <a:avLst/>
          </a:prstGeom>
          <a:noFill/>
          <a:ln>
            <a:noFill/>
          </a:ln>
        </p:spPr>
      </p:pic>
      <p:sp>
        <p:nvSpPr>
          <p:cNvPr id="79" name="Google Shape;79;p15"/>
          <p:cNvSpPr/>
          <p:nvPr/>
        </p:nvSpPr>
        <p:spPr>
          <a:xfrm>
            <a:off x="5872600" y="447275"/>
            <a:ext cx="1386600" cy="50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5506650" y="572700"/>
            <a:ext cx="1386600" cy="5022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txBox="1"/>
          <p:nvPr>
            <p:ph type="title"/>
          </p:nvPr>
        </p:nvSpPr>
        <p:spPr>
          <a:xfrm>
            <a:off x="311700" y="4472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Experimental setup &amp; collected data</a:t>
            </a:r>
            <a:endParaRPr>
              <a:solidFill>
                <a:srgbClr val="000000"/>
              </a:solidFill>
            </a:endParaRPr>
          </a:p>
          <a:p>
            <a:pPr indent="0" lvl="0" marL="0" rtl="0" algn="l">
              <a:spcBef>
                <a:spcPts val="0"/>
              </a:spcBef>
              <a:spcAft>
                <a:spcPts val="0"/>
              </a:spcAft>
              <a:buNone/>
            </a:pPr>
            <a:r>
              <a:t/>
            </a:r>
            <a:endParaRPr/>
          </a:p>
        </p:txBody>
      </p:sp>
      <p:sp>
        <p:nvSpPr>
          <p:cNvPr id="82" name="Google Shape;82;p15"/>
          <p:cNvSpPr txBox="1"/>
          <p:nvPr/>
        </p:nvSpPr>
        <p:spPr>
          <a:xfrm>
            <a:off x="5767875" y="1849450"/>
            <a:ext cx="1358400" cy="7569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Peripheral nerve stimulation</a:t>
            </a:r>
            <a:endParaRPr b="1" sz="1000">
              <a:latin typeface="Calibri"/>
              <a:ea typeface="Calibri"/>
              <a:cs typeface="Calibri"/>
              <a:sym typeface="Calibri"/>
            </a:endParaRPr>
          </a:p>
          <a:p>
            <a:pPr indent="0" lvl="0" marL="0" rtl="0" algn="ctr">
              <a:spcBef>
                <a:spcPts val="0"/>
              </a:spcBef>
              <a:spcAft>
                <a:spcPts val="0"/>
              </a:spcAft>
              <a:buNone/>
            </a:pPr>
            <a:r>
              <a:rPr b="1" lang="en" sz="1000">
                <a:latin typeface="Calibri"/>
                <a:ea typeface="Calibri"/>
                <a:cs typeface="Calibri"/>
                <a:sym typeface="Calibri"/>
              </a:rPr>
              <a:t>Left side 60mA, 30mA</a:t>
            </a:r>
            <a:endParaRPr b="1" sz="1000">
              <a:latin typeface="Calibri"/>
              <a:ea typeface="Calibri"/>
              <a:cs typeface="Calibri"/>
              <a:sym typeface="Calibri"/>
            </a:endParaRPr>
          </a:p>
        </p:txBody>
      </p:sp>
      <p:pic>
        <p:nvPicPr>
          <p:cNvPr id="83" name="Google Shape;83;p15"/>
          <p:cNvPicPr preferRelativeResize="0"/>
          <p:nvPr/>
        </p:nvPicPr>
        <p:blipFill>
          <a:blip r:embed="rId4">
            <a:alphaModFix/>
          </a:blip>
          <a:stretch>
            <a:fillRect/>
          </a:stretch>
        </p:blipFill>
        <p:spPr>
          <a:xfrm>
            <a:off x="5646975" y="545725"/>
            <a:ext cx="2453425" cy="2420925"/>
          </a:xfrm>
          <a:prstGeom prst="rect">
            <a:avLst/>
          </a:prstGeom>
          <a:noFill/>
          <a:ln>
            <a:noFill/>
          </a:ln>
        </p:spPr>
      </p:pic>
      <p:pic>
        <p:nvPicPr>
          <p:cNvPr id="84" name="Google Shape;84;p15"/>
          <p:cNvPicPr preferRelativeResize="0"/>
          <p:nvPr/>
        </p:nvPicPr>
        <p:blipFill rotWithShape="1">
          <a:blip r:embed="rId5">
            <a:alphaModFix/>
          </a:blip>
          <a:srcRect b="0" l="19465" r="0" t="0"/>
          <a:stretch/>
        </p:blipFill>
        <p:spPr>
          <a:xfrm>
            <a:off x="5203375" y="3264550"/>
            <a:ext cx="2055825" cy="1362075"/>
          </a:xfrm>
          <a:prstGeom prst="rect">
            <a:avLst/>
          </a:prstGeom>
          <a:noFill/>
          <a:ln>
            <a:noFill/>
          </a:ln>
        </p:spPr>
      </p:pic>
      <p:sp>
        <p:nvSpPr>
          <p:cNvPr id="85" name="Google Shape;85;p15"/>
          <p:cNvSpPr txBox="1"/>
          <p:nvPr/>
        </p:nvSpPr>
        <p:spPr>
          <a:xfrm>
            <a:off x="7572175" y="1849450"/>
            <a:ext cx="1478400" cy="756900"/>
          </a:xfrm>
          <a:prstGeom prst="rect">
            <a:avLst/>
          </a:prstGeom>
          <a:solidFill>
            <a:schemeClr val="dk1"/>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latin typeface="Calibri"/>
                <a:ea typeface="Calibri"/>
                <a:cs typeface="Calibri"/>
                <a:sym typeface="Calibri"/>
              </a:rPr>
              <a:t>Peripheral nerve stimulation</a:t>
            </a:r>
            <a:endParaRPr b="1" sz="1000">
              <a:latin typeface="Calibri"/>
              <a:ea typeface="Calibri"/>
              <a:cs typeface="Calibri"/>
              <a:sym typeface="Calibri"/>
            </a:endParaRPr>
          </a:p>
          <a:p>
            <a:pPr indent="0" lvl="0" marL="0" rtl="0" algn="ctr">
              <a:spcBef>
                <a:spcPts val="0"/>
              </a:spcBef>
              <a:spcAft>
                <a:spcPts val="0"/>
              </a:spcAft>
              <a:buNone/>
            </a:pPr>
            <a:r>
              <a:rPr b="1" lang="en" sz="1000">
                <a:latin typeface="Calibri"/>
                <a:ea typeface="Calibri"/>
                <a:cs typeface="Calibri"/>
                <a:sym typeface="Calibri"/>
              </a:rPr>
              <a:t>Right side 60mA, 30mA</a:t>
            </a:r>
            <a:endParaRPr b="1" sz="1000">
              <a:latin typeface="Calibri"/>
              <a:ea typeface="Calibri"/>
              <a:cs typeface="Calibri"/>
              <a:sym typeface="Calibri"/>
            </a:endParaRPr>
          </a:p>
        </p:txBody>
      </p:sp>
      <p:pic>
        <p:nvPicPr>
          <p:cNvPr id="86" name="Google Shape;86;p15"/>
          <p:cNvPicPr preferRelativeResize="0"/>
          <p:nvPr/>
        </p:nvPicPr>
        <p:blipFill rotWithShape="1">
          <a:blip r:embed="rId6">
            <a:alphaModFix/>
          </a:blip>
          <a:srcRect b="0" l="0" r="0" t="8575"/>
          <a:stretch/>
        </p:blipFill>
        <p:spPr>
          <a:xfrm>
            <a:off x="7381175" y="3264550"/>
            <a:ext cx="1613750" cy="1487025"/>
          </a:xfrm>
          <a:prstGeom prst="rect">
            <a:avLst/>
          </a:prstGeom>
          <a:noFill/>
          <a:ln>
            <a:noFill/>
          </a:ln>
        </p:spPr>
      </p:pic>
      <p:sp>
        <p:nvSpPr>
          <p:cNvPr id="87" name="Google Shape;87;p15"/>
          <p:cNvSpPr txBox="1"/>
          <p:nvPr/>
        </p:nvSpPr>
        <p:spPr>
          <a:xfrm>
            <a:off x="5060700" y="3025000"/>
            <a:ext cx="22785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FF"/>
                </a:solidFill>
                <a:latin typeface="Calibri"/>
                <a:ea typeface="Calibri"/>
                <a:cs typeface="Calibri"/>
                <a:sym typeface="Calibri"/>
              </a:rPr>
              <a:t>Electrode placement on spinal cord</a:t>
            </a:r>
            <a:endParaRPr b="1" sz="1000">
              <a:solidFill>
                <a:srgbClr val="0000FF"/>
              </a:solidFill>
              <a:latin typeface="Calibri"/>
              <a:ea typeface="Calibri"/>
              <a:cs typeface="Calibri"/>
              <a:sym typeface="Calibri"/>
            </a:endParaRPr>
          </a:p>
        </p:txBody>
      </p:sp>
      <p:sp>
        <p:nvSpPr>
          <p:cNvPr id="88" name="Google Shape;88;p15"/>
          <p:cNvSpPr txBox="1"/>
          <p:nvPr/>
        </p:nvSpPr>
        <p:spPr>
          <a:xfrm>
            <a:off x="7048800" y="3025000"/>
            <a:ext cx="2278500" cy="18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0000FF"/>
                </a:solidFill>
                <a:latin typeface="Calibri"/>
                <a:ea typeface="Calibri"/>
                <a:cs typeface="Calibri"/>
                <a:sym typeface="Calibri"/>
              </a:rPr>
              <a:t>Electrode layout</a:t>
            </a:r>
            <a:endParaRPr b="1" sz="1000">
              <a:solidFill>
                <a:srgbClr val="0000FF"/>
              </a:solidFill>
              <a:latin typeface="Calibri"/>
              <a:ea typeface="Calibri"/>
              <a:cs typeface="Calibri"/>
              <a:sym typeface="Calibri"/>
            </a:endParaRPr>
          </a:p>
        </p:txBody>
      </p:sp>
      <p:sp>
        <p:nvSpPr>
          <p:cNvPr id="89" name="Google Shape;89;p15"/>
          <p:cNvSpPr txBox="1"/>
          <p:nvPr/>
        </p:nvSpPr>
        <p:spPr>
          <a:xfrm>
            <a:off x="7401875" y="4361850"/>
            <a:ext cx="630600" cy="345300"/>
          </a:xfrm>
          <a:prstGeom prst="rect">
            <a:avLst/>
          </a:prstGeom>
          <a:solidFill>
            <a:srgbClr val="000000"/>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FF0000"/>
                </a:solidFill>
                <a:latin typeface="Calibri"/>
                <a:ea typeface="Calibri"/>
                <a:cs typeface="Calibri"/>
                <a:sym typeface="Calibri"/>
              </a:rPr>
              <a:t>32x16 contacts</a:t>
            </a:r>
            <a:endParaRPr sz="800">
              <a:solidFill>
                <a:srgbClr val="FF0000"/>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LDA</a:t>
            </a:r>
            <a:endParaRPr/>
          </a:p>
          <a:p>
            <a:pPr indent="0" lvl="0" marL="0" rtl="0" algn="l">
              <a:spcBef>
                <a:spcPts val="0"/>
              </a:spcBef>
              <a:spcAft>
                <a:spcPts val="0"/>
              </a:spcAft>
              <a:buNone/>
            </a:pPr>
            <a:r>
              <a:rPr lang="en"/>
              <a:t>Analysis - LDA</a:t>
            </a:r>
            <a:endParaRPr/>
          </a:p>
          <a:p>
            <a:pPr indent="0" lvl="0" marL="0" rtl="0" algn="l">
              <a:spcBef>
                <a:spcPts val="0"/>
              </a:spcBef>
              <a:spcAft>
                <a:spcPts val="0"/>
              </a:spcAft>
              <a:buNone/>
            </a:pPr>
            <a:r>
              <a:t/>
            </a:r>
            <a:endParaRPr/>
          </a:p>
        </p:txBody>
      </p:sp>
      <p:sp>
        <p:nvSpPr>
          <p:cNvPr id="311" name="Google Shape;311;p42"/>
          <p:cNvSpPr txBox="1"/>
          <p:nvPr>
            <p:ph idx="1" type="body"/>
          </p:nvPr>
        </p:nvSpPr>
        <p:spPr>
          <a:xfrm>
            <a:off x="311700" y="1152475"/>
            <a:ext cx="5649000" cy="3416400"/>
          </a:xfrm>
          <a:prstGeom prst="rect">
            <a:avLst/>
          </a:prstGeom>
        </p:spPr>
        <p:txBody>
          <a:bodyPr anchorCtr="0" anchor="t" bIns="91425" lIns="91425" spcFirstLastPara="1" rIns="91425" wrap="square" tIns="91425">
            <a:noAutofit/>
          </a:bodyPr>
          <a:lstStyle/>
          <a:p>
            <a:pPr indent="-342900" lvl="0" marL="914400" rtl="0" algn="l">
              <a:spcBef>
                <a:spcPts val="0"/>
              </a:spcBef>
              <a:spcAft>
                <a:spcPts val="0"/>
              </a:spcAft>
              <a:buClr>
                <a:srgbClr val="000000"/>
              </a:buClr>
              <a:buSzPts val="1800"/>
              <a:buAutoNum type="arabicPeriod"/>
            </a:pPr>
            <a:r>
              <a:rPr lang="en">
                <a:solidFill>
                  <a:srgbClr val="000000"/>
                </a:solidFill>
              </a:rPr>
              <a:t>Compute the mean vectors for each class</a:t>
            </a:r>
            <a:endParaRPr>
              <a:solidFill>
                <a:srgbClr val="000000"/>
              </a:solidFill>
            </a:endParaRPr>
          </a:p>
          <a:p>
            <a:pPr indent="-342900" lvl="0" marL="914400" rtl="0" algn="l">
              <a:spcBef>
                <a:spcPts val="0"/>
              </a:spcBef>
              <a:spcAft>
                <a:spcPts val="0"/>
              </a:spcAft>
              <a:buClr>
                <a:srgbClr val="000000"/>
              </a:buClr>
              <a:buSzPts val="1800"/>
              <a:buAutoNum type="arabicPeriod"/>
            </a:pPr>
            <a:r>
              <a:rPr lang="en">
                <a:solidFill>
                  <a:srgbClr val="000000"/>
                </a:solidFill>
              </a:rPr>
              <a:t>Compute the scatter matrices</a:t>
            </a:r>
            <a:endParaRPr>
              <a:solidFill>
                <a:srgbClr val="000000"/>
              </a:solidFill>
            </a:endParaRPr>
          </a:p>
          <a:p>
            <a:pPr indent="-317500" lvl="1" marL="1828800" rtl="0" algn="l">
              <a:spcBef>
                <a:spcPts val="0"/>
              </a:spcBef>
              <a:spcAft>
                <a:spcPts val="0"/>
              </a:spcAft>
              <a:buClr>
                <a:srgbClr val="000000"/>
              </a:buClr>
              <a:buSzPts val="1400"/>
              <a:buAutoNum type="arabicPeriod"/>
            </a:pPr>
            <a:r>
              <a:rPr lang="en">
                <a:solidFill>
                  <a:srgbClr val="000000"/>
                </a:solidFill>
                <a:latin typeface="Cambria Math"/>
                <a:ea typeface="Cambria Math"/>
                <a:cs typeface="Cambria Math"/>
                <a:sym typeface="Cambria Math"/>
              </a:rPr>
              <a:t>S</a:t>
            </a:r>
            <a:r>
              <a:rPr baseline="-25000" lang="en">
                <a:solidFill>
                  <a:srgbClr val="000000"/>
                </a:solidFill>
                <a:latin typeface="Cambria Math"/>
                <a:ea typeface="Cambria Math"/>
                <a:cs typeface="Cambria Math"/>
                <a:sym typeface="Cambria Math"/>
              </a:rPr>
              <a:t>w</a:t>
            </a:r>
            <a:r>
              <a:rPr lang="en">
                <a:solidFill>
                  <a:srgbClr val="000000"/>
                </a:solidFill>
              </a:rPr>
              <a:t> - within-class scatter</a:t>
            </a:r>
            <a:endParaRPr>
              <a:solidFill>
                <a:srgbClr val="000000"/>
              </a:solidFill>
            </a:endParaRPr>
          </a:p>
          <a:p>
            <a:pPr indent="-317500" lvl="1" marL="1828800" rtl="0" algn="l">
              <a:spcBef>
                <a:spcPts val="0"/>
              </a:spcBef>
              <a:spcAft>
                <a:spcPts val="0"/>
              </a:spcAft>
              <a:buClr>
                <a:srgbClr val="000000"/>
              </a:buClr>
              <a:buSzPts val="1400"/>
              <a:buAutoNum type="arabicPeriod"/>
            </a:pPr>
            <a:r>
              <a:rPr lang="en">
                <a:solidFill>
                  <a:srgbClr val="000000"/>
                </a:solidFill>
                <a:latin typeface="Cambria Math"/>
                <a:ea typeface="Cambria Math"/>
                <a:cs typeface="Cambria Math"/>
                <a:sym typeface="Cambria Math"/>
              </a:rPr>
              <a:t>S</a:t>
            </a:r>
            <a:r>
              <a:rPr baseline="-25000" lang="en">
                <a:solidFill>
                  <a:srgbClr val="000000"/>
                </a:solidFill>
                <a:latin typeface="Cambria Math"/>
                <a:ea typeface="Cambria Math"/>
                <a:cs typeface="Cambria Math"/>
                <a:sym typeface="Cambria Math"/>
              </a:rPr>
              <a:t>b</a:t>
            </a:r>
            <a:r>
              <a:rPr lang="en">
                <a:solidFill>
                  <a:srgbClr val="000000"/>
                </a:solidFill>
                <a:latin typeface="Cambria Math"/>
                <a:ea typeface="Cambria Math"/>
                <a:cs typeface="Cambria Math"/>
                <a:sym typeface="Cambria Math"/>
              </a:rPr>
              <a:t> </a:t>
            </a:r>
            <a:r>
              <a:rPr lang="en">
                <a:solidFill>
                  <a:srgbClr val="000000"/>
                </a:solidFill>
              </a:rPr>
              <a:t>- between-class scatter</a:t>
            </a:r>
            <a:endParaRPr>
              <a:solidFill>
                <a:srgbClr val="000000"/>
              </a:solidFill>
            </a:endParaRPr>
          </a:p>
          <a:p>
            <a:pPr indent="-342900" lvl="0" marL="914400" rtl="0" algn="l">
              <a:spcBef>
                <a:spcPts val="0"/>
              </a:spcBef>
              <a:spcAft>
                <a:spcPts val="0"/>
              </a:spcAft>
              <a:buClr>
                <a:srgbClr val="000000"/>
              </a:buClr>
              <a:buSzPts val="1800"/>
              <a:buAutoNum type="arabicPeriod"/>
            </a:pPr>
            <a:r>
              <a:rPr lang="en">
                <a:solidFill>
                  <a:srgbClr val="000000"/>
                </a:solidFill>
              </a:rPr>
              <a:t>Solve eigenvalue problem for  </a:t>
            </a:r>
            <a:r>
              <a:rPr lang="en">
                <a:solidFill>
                  <a:srgbClr val="000000"/>
                </a:solidFill>
                <a:latin typeface="Cambria Math"/>
                <a:ea typeface="Cambria Math"/>
                <a:cs typeface="Cambria Math"/>
                <a:sym typeface="Cambria Math"/>
              </a:rPr>
              <a:t>A = S</a:t>
            </a:r>
            <a:r>
              <a:rPr baseline="-25000" lang="en">
                <a:solidFill>
                  <a:srgbClr val="000000"/>
                </a:solidFill>
                <a:latin typeface="Cambria Math"/>
                <a:ea typeface="Cambria Math"/>
                <a:cs typeface="Cambria Math"/>
                <a:sym typeface="Cambria Math"/>
              </a:rPr>
              <a:t>w</a:t>
            </a:r>
            <a:r>
              <a:rPr baseline="30000" lang="en">
                <a:solidFill>
                  <a:srgbClr val="000000"/>
                </a:solidFill>
                <a:latin typeface="Cambria Math"/>
                <a:ea typeface="Cambria Math"/>
                <a:cs typeface="Cambria Math"/>
                <a:sym typeface="Cambria Math"/>
              </a:rPr>
              <a:t>-1</a:t>
            </a:r>
            <a:r>
              <a:rPr lang="en">
                <a:solidFill>
                  <a:srgbClr val="000000"/>
                </a:solidFill>
                <a:latin typeface="Cambria Math"/>
                <a:ea typeface="Cambria Math"/>
                <a:cs typeface="Cambria Math"/>
                <a:sym typeface="Cambria Math"/>
              </a:rPr>
              <a:t>S</a:t>
            </a:r>
            <a:r>
              <a:rPr baseline="-25000" lang="en">
                <a:solidFill>
                  <a:srgbClr val="000000"/>
                </a:solidFill>
                <a:latin typeface="Cambria Math"/>
                <a:ea typeface="Cambria Math"/>
                <a:cs typeface="Cambria Math"/>
                <a:sym typeface="Cambria Math"/>
              </a:rPr>
              <a:t>b</a:t>
            </a:r>
            <a:endParaRPr>
              <a:solidFill>
                <a:srgbClr val="000000"/>
              </a:solidFill>
              <a:latin typeface="Cambria Math"/>
              <a:ea typeface="Cambria Math"/>
              <a:cs typeface="Cambria Math"/>
              <a:sym typeface="Cambria Math"/>
            </a:endParaRPr>
          </a:p>
          <a:p>
            <a:pPr indent="-317500" lvl="1" marL="1828800" rtl="0" algn="l">
              <a:spcBef>
                <a:spcPts val="0"/>
              </a:spcBef>
              <a:spcAft>
                <a:spcPts val="0"/>
              </a:spcAft>
              <a:buClr>
                <a:srgbClr val="000000"/>
              </a:buClr>
              <a:buSzPts val="1400"/>
              <a:buFont typeface="Cambria Math"/>
              <a:buAutoNum type="arabicPeriod"/>
            </a:pPr>
            <a:r>
              <a:rPr lang="en">
                <a:solidFill>
                  <a:srgbClr val="000000"/>
                </a:solidFill>
                <a:latin typeface="Cambria Math"/>
                <a:ea typeface="Cambria Math"/>
                <a:cs typeface="Cambria Math"/>
                <a:sym typeface="Cambria Math"/>
              </a:rPr>
              <a:t>Av=λv</a:t>
            </a:r>
            <a:endParaRPr>
              <a:solidFill>
                <a:srgbClr val="000000"/>
              </a:solidFill>
              <a:latin typeface="Cambria Math"/>
              <a:ea typeface="Cambria Math"/>
              <a:cs typeface="Cambria Math"/>
              <a:sym typeface="Cambria Math"/>
            </a:endParaRPr>
          </a:p>
          <a:p>
            <a:pPr indent="-342900" lvl="0" marL="914400" rtl="0" algn="l">
              <a:spcBef>
                <a:spcPts val="0"/>
              </a:spcBef>
              <a:spcAft>
                <a:spcPts val="0"/>
              </a:spcAft>
              <a:buClr>
                <a:srgbClr val="000000"/>
              </a:buClr>
              <a:buSzPts val="1800"/>
              <a:buFont typeface="Cambria Math"/>
              <a:buAutoNum type="arabicPeriod"/>
            </a:pPr>
            <a:r>
              <a:rPr lang="en">
                <a:solidFill>
                  <a:srgbClr val="000000"/>
                </a:solidFill>
                <a:latin typeface="Cambria Math"/>
                <a:ea typeface="Cambria Math"/>
                <a:cs typeface="Cambria Math"/>
                <a:sym typeface="Cambria Math"/>
              </a:rPr>
              <a:t>Select linear discriminants</a:t>
            </a:r>
            <a:endParaRPr>
              <a:solidFill>
                <a:srgbClr val="000000"/>
              </a:solidFill>
              <a:latin typeface="Cambria Math"/>
              <a:ea typeface="Cambria Math"/>
              <a:cs typeface="Cambria Math"/>
              <a:sym typeface="Cambria Math"/>
            </a:endParaRPr>
          </a:p>
          <a:p>
            <a:pPr indent="-317500" lvl="1" marL="1828800" rtl="0" algn="l">
              <a:spcBef>
                <a:spcPts val="0"/>
              </a:spcBef>
              <a:spcAft>
                <a:spcPts val="0"/>
              </a:spcAft>
              <a:buClr>
                <a:srgbClr val="000000"/>
              </a:buClr>
              <a:buSzPts val="1400"/>
              <a:buFont typeface="Cambria Math"/>
              <a:buAutoNum type="arabicPeriod"/>
            </a:pPr>
            <a:r>
              <a:rPr lang="en">
                <a:solidFill>
                  <a:srgbClr val="000000"/>
                </a:solidFill>
                <a:latin typeface="Cambria Math"/>
                <a:ea typeface="Cambria Math"/>
                <a:cs typeface="Cambria Math"/>
                <a:sym typeface="Cambria Math"/>
              </a:rPr>
              <a:t>Sort eigenvectors by decreasing eigenvalues</a:t>
            </a:r>
            <a:endParaRPr>
              <a:solidFill>
                <a:srgbClr val="000000"/>
              </a:solidFill>
              <a:latin typeface="Cambria Math"/>
              <a:ea typeface="Cambria Math"/>
              <a:cs typeface="Cambria Math"/>
              <a:sym typeface="Cambria Math"/>
            </a:endParaRPr>
          </a:p>
          <a:p>
            <a:pPr indent="-317500" lvl="1" marL="1828800" rtl="0" algn="l">
              <a:spcBef>
                <a:spcPts val="0"/>
              </a:spcBef>
              <a:spcAft>
                <a:spcPts val="0"/>
              </a:spcAft>
              <a:buClr>
                <a:srgbClr val="000000"/>
              </a:buClr>
              <a:buSzPts val="1400"/>
              <a:buFont typeface="Cambria Math"/>
              <a:buAutoNum type="arabicPeriod"/>
            </a:pPr>
            <a:r>
              <a:rPr lang="en">
                <a:solidFill>
                  <a:srgbClr val="000000"/>
                </a:solidFill>
                <a:latin typeface="Cambria Math"/>
                <a:ea typeface="Cambria Math"/>
                <a:cs typeface="Cambria Math"/>
                <a:sym typeface="Cambria Math"/>
              </a:rPr>
              <a:t>Keep top-n eigenvectors</a:t>
            </a:r>
            <a:endParaRPr>
              <a:solidFill>
                <a:srgbClr val="000000"/>
              </a:solidFill>
              <a:latin typeface="Cambria Math"/>
              <a:ea typeface="Cambria Math"/>
              <a:cs typeface="Cambria Math"/>
              <a:sym typeface="Cambria Math"/>
            </a:endParaRPr>
          </a:p>
          <a:p>
            <a:pPr indent="-342900" lvl="0" marL="914400" rtl="0" algn="l">
              <a:spcBef>
                <a:spcPts val="0"/>
              </a:spcBef>
              <a:spcAft>
                <a:spcPts val="0"/>
              </a:spcAft>
              <a:buClr>
                <a:srgbClr val="000000"/>
              </a:buClr>
              <a:buSzPts val="1800"/>
              <a:buFont typeface="Cambria Math"/>
              <a:buAutoNum type="arabicPeriod"/>
            </a:pPr>
            <a:r>
              <a:rPr lang="en">
                <a:solidFill>
                  <a:srgbClr val="000000"/>
                </a:solidFill>
                <a:latin typeface="Cambria Math"/>
                <a:ea typeface="Cambria Math"/>
                <a:cs typeface="Cambria Math"/>
                <a:sym typeface="Cambria Math"/>
              </a:rPr>
              <a:t>Transform input to the LD space</a:t>
            </a:r>
            <a:endParaRPr>
              <a:solidFill>
                <a:srgbClr val="000000"/>
              </a:solidFill>
              <a:latin typeface="Cambria Math"/>
              <a:ea typeface="Cambria Math"/>
              <a:cs typeface="Cambria Math"/>
              <a:sym typeface="Cambria Math"/>
            </a:endParaRPr>
          </a:p>
        </p:txBody>
      </p:sp>
      <p:sp>
        <p:nvSpPr>
          <p:cNvPr id="312" name="Google Shape;31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LDA Implementation</a:t>
            </a:r>
            <a:endParaRPr>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Analysis - LDA</a:t>
            </a:r>
            <a:endParaRPr/>
          </a:p>
          <a:p>
            <a:pPr indent="0" lvl="0" marL="0" rtl="0" algn="l">
              <a:spcBef>
                <a:spcPts val="0"/>
              </a:spcBef>
              <a:spcAft>
                <a:spcPts val="0"/>
              </a:spcAft>
              <a:buNone/>
            </a:pPr>
            <a:r>
              <a:rPr lang="en"/>
              <a:t>Analysis - LDA</a:t>
            </a:r>
            <a:endParaRPr/>
          </a:p>
          <a:p>
            <a:pPr indent="0" lvl="0" marL="0" rtl="0" algn="l">
              <a:spcBef>
                <a:spcPts val="0"/>
              </a:spcBef>
              <a:spcAft>
                <a:spcPts val="0"/>
              </a:spcAft>
              <a:buNone/>
            </a:pPr>
            <a:r>
              <a:t/>
            </a:r>
            <a:endParaRPr/>
          </a:p>
        </p:txBody>
      </p:sp>
      <p:sp>
        <p:nvSpPr>
          <p:cNvPr id="318" name="Google Shape;318;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PCA vs LDA</a:t>
            </a:r>
            <a:endParaRPr>
              <a:solidFill>
                <a:srgbClr val="000000"/>
              </a:solidFill>
            </a:endParaRPr>
          </a:p>
        </p:txBody>
      </p:sp>
      <p:pic>
        <p:nvPicPr>
          <p:cNvPr id="319" name="Google Shape;319;p43"/>
          <p:cNvPicPr preferRelativeResize="0"/>
          <p:nvPr/>
        </p:nvPicPr>
        <p:blipFill>
          <a:blip r:embed="rId3">
            <a:alphaModFix/>
          </a:blip>
          <a:stretch>
            <a:fillRect/>
          </a:stretch>
        </p:blipFill>
        <p:spPr>
          <a:xfrm>
            <a:off x="4734425" y="1403575"/>
            <a:ext cx="4039400" cy="2764675"/>
          </a:xfrm>
          <a:prstGeom prst="rect">
            <a:avLst/>
          </a:prstGeom>
          <a:noFill/>
          <a:ln>
            <a:noFill/>
          </a:ln>
        </p:spPr>
      </p:pic>
      <p:pic>
        <p:nvPicPr>
          <p:cNvPr id="320" name="Google Shape;320;p43"/>
          <p:cNvPicPr preferRelativeResize="0"/>
          <p:nvPr/>
        </p:nvPicPr>
        <p:blipFill>
          <a:blip r:embed="rId4">
            <a:alphaModFix/>
          </a:blip>
          <a:stretch>
            <a:fillRect/>
          </a:stretch>
        </p:blipFill>
        <p:spPr>
          <a:xfrm>
            <a:off x="311700" y="1403575"/>
            <a:ext cx="4260300" cy="281630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44"/>
          <p:cNvSpPr txBox="1"/>
          <p:nvPr>
            <p:ph idx="1" type="body"/>
          </p:nvPr>
        </p:nvSpPr>
        <p:spPr>
          <a:xfrm>
            <a:off x="311700" y="1152475"/>
            <a:ext cx="31104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Bayes Theorem</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Estimate probabilities from LDA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Take class with highest conditional probability</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latin typeface="Cambria Math"/>
              <a:ea typeface="Cambria Math"/>
              <a:cs typeface="Cambria Math"/>
              <a:sym typeface="Cambria Math"/>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latin typeface="Cambria Math"/>
              <a:ea typeface="Cambria Math"/>
              <a:cs typeface="Cambria Math"/>
              <a:sym typeface="Cambria Math"/>
            </a:endParaRPr>
          </a:p>
        </p:txBody>
      </p:sp>
      <p:sp>
        <p:nvSpPr>
          <p:cNvPr id="327" name="Google Shape;32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Naive Bayes Classifier</a:t>
            </a:r>
            <a:endParaRPr>
              <a:solidFill>
                <a:srgbClr val="000000"/>
              </a:solidFill>
            </a:endParaRPr>
          </a:p>
        </p:txBody>
      </p:sp>
      <p:sp>
        <p:nvSpPr>
          <p:cNvPr id="328" name="Google Shape;328;p44"/>
          <p:cNvSpPr txBox="1"/>
          <p:nvPr/>
        </p:nvSpPr>
        <p:spPr>
          <a:xfrm>
            <a:off x="5254650" y="4889500"/>
            <a:ext cx="3889500" cy="25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hlinkClick r:id="rId3"/>
              </a:rPr>
              <a:t>https://web.fe.up.pt/~jsc/ML/lectures/lecture03.pdf</a:t>
            </a:r>
            <a:endParaRPr sz="1000">
              <a:latin typeface="Average"/>
              <a:ea typeface="Average"/>
              <a:cs typeface="Average"/>
              <a:sym typeface="Average"/>
            </a:endParaRPr>
          </a:p>
        </p:txBody>
      </p:sp>
      <p:pic>
        <p:nvPicPr>
          <p:cNvPr id="329" name="Google Shape;329;p44"/>
          <p:cNvPicPr preferRelativeResize="0"/>
          <p:nvPr/>
        </p:nvPicPr>
        <p:blipFill rotWithShape="1">
          <a:blip r:embed="rId4">
            <a:alphaModFix/>
          </a:blip>
          <a:srcRect b="-242529" l="-54830" r="54830" t="242529"/>
          <a:stretch/>
        </p:blipFill>
        <p:spPr>
          <a:xfrm>
            <a:off x="5560825" y="2758988"/>
            <a:ext cx="4286250" cy="638175"/>
          </a:xfrm>
          <a:prstGeom prst="rect">
            <a:avLst/>
          </a:prstGeom>
          <a:noFill/>
          <a:ln>
            <a:noFill/>
          </a:ln>
        </p:spPr>
      </p:pic>
      <p:pic>
        <p:nvPicPr>
          <p:cNvPr id="330" name="Google Shape;330;p44"/>
          <p:cNvPicPr preferRelativeResize="0"/>
          <p:nvPr/>
        </p:nvPicPr>
        <p:blipFill>
          <a:blip r:embed="rId5">
            <a:alphaModFix/>
          </a:blip>
          <a:stretch>
            <a:fillRect/>
          </a:stretch>
        </p:blipFill>
        <p:spPr>
          <a:xfrm>
            <a:off x="4214571" y="1568254"/>
            <a:ext cx="3894155" cy="1098977"/>
          </a:xfrm>
          <a:prstGeom prst="rect">
            <a:avLst/>
          </a:prstGeom>
          <a:noFill/>
          <a:ln>
            <a:noFill/>
          </a:ln>
        </p:spPr>
      </p:pic>
      <p:pic>
        <p:nvPicPr>
          <p:cNvPr id="331" name="Google Shape;331;p44"/>
          <p:cNvPicPr preferRelativeResize="0"/>
          <p:nvPr/>
        </p:nvPicPr>
        <p:blipFill>
          <a:blip r:embed="rId6">
            <a:alphaModFix/>
          </a:blip>
          <a:stretch>
            <a:fillRect/>
          </a:stretch>
        </p:blipFill>
        <p:spPr>
          <a:xfrm>
            <a:off x="3490995" y="3217780"/>
            <a:ext cx="5341308" cy="106408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5"/>
          <p:cNvSpPr txBox="1"/>
          <p:nvPr>
            <p:ph type="title"/>
          </p:nvPr>
        </p:nvSpPr>
        <p:spPr>
          <a:xfrm>
            <a:off x="24565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K-Fold Cross-Validation</a:t>
            </a:r>
            <a:endParaRPr>
              <a:solidFill>
                <a:srgbClr val="000000"/>
              </a:solidFill>
            </a:endParaRPr>
          </a:p>
        </p:txBody>
      </p:sp>
      <p:sp>
        <p:nvSpPr>
          <p:cNvPr id="338" name="Google Shape;338;p45"/>
          <p:cNvSpPr txBox="1"/>
          <p:nvPr/>
        </p:nvSpPr>
        <p:spPr>
          <a:xfrm>
            <a:off x="4822925" y="4889500"/>
            <a:ext cx="4321200" cy="253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1000" u="sng">
                <a:solidFill>
                  <a:schemeClr val="hlink"/>
                </a:solidFill>
                <a:latin typeface="Average"/>
                <a:ea typeface="Average"/>
                <a:cs typeface="Average"/>
                <a:sym typeface="Average"/>
                <a:hlinkClick r:id="rId3"/>
              </a:rPr>
              <a:t>https://commons.wikimedia.org/wiki/File:K-fold_cross_validation_EN.svg</a:t>
            </a:r>
            <a:endParaRPr sz="1000">
              <a:latin typeface="Average"/>
              <a:ea typeface="Average"/>
              <a:cs typeface="Average"/>
              <a:sym typeface="Average"/>
            </a:endParaRPr>
          </a:p>
        </p:txBody>
      </p:sp>
      <p:pic>
        <p:nvPicPr>
          <p:cNvPr id="339" name="Google Shape;339;p45"/>
          <p:cNvPicPr preferRelativeResize="0"/>
          <p:nvPr/>
        </p:nvPicPr>
        <p:blipFill>
          <a:blip r:embed="rId4">
            <a:alphaModFix/>
          </a:blip>
          <a:stretch>
            <a:fillRect/>
          </a:stretch>
        </p:blipFill>
        <p:spPr>
          <a:xfrm>
            <a:off x="3718725" y="1506099"/>
            <a:ext cx="5113575" cy="2522400"/>
          </a:xfrm>
          <a:prstGeom prst="rect">
            <a:avLst/>
          </a:prstGeom>
          <a:noFill/>
          <a:ln>
            <a:noFill/>
          </a:ln>
        </p:spPr>
      </p:pic>
      <p:sp>
        <p:nvSpPr>
          <p:cNvPr id="340" name="Google Shape;340;p45"/>
          <p:cNvSpPr txBox="1"/>
          <p:nvPr>
            <p:ph idx="1" type="body"/>
          </p:nvPr>
        </p:nvSpPr>
        <p:spPr>
          <a:xfrm>
            <a:off x="311700" y="1152475"/>
            <a:ext cx="3110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Char char="-"/>
            </a:pPr>
            <a:r>
              <a:rPr lang="en">
                <a:solidFill>
                  <a:srgbClr val="000000"/>
                </a:solidFill>
              </a:rPr>
              <a:t>Split data into k sets</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Iterate through test/train k times, swapping which set is used for testing each iteration</a:t>
            </a:r>
            <a:endParaRPr>
              <a:solidFill>
                <a:srgbClr val="000000"/>
              </a:solidFill>
            </a:endParaRPr>
          </a:p>
          <a:p>
            <a:pPr indent="-342900" lvl="0" marL="457200" rtl="0" algn="l">
              <a:spcBef>
                <a:spcPts val="1000"/>
              </a:spcBef>
              <a:spcAft>
                <a:spcPts val="0"/>
              </a:spcAft>
              <a:buClr>
                <a:srgbClr val="000000"/>
              </a:buClr>
              <a:buSzPts val="1800"/>
              <a:buChar char="-"/>
            </a:pPr>
            <a:r>
              <a:rPr lang="en">
                <a:solidFill>
                  <a:srgbClr val="000000"/>
                </a:solidFill>
              </a:rPr>
              <a:t>Helps to reduce bias in the estimate of the model’s performance</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latin typeface="Cambria Math"/>
              <a:ea typeface="Cambria Math"/>
              <a:cs typeface="Cambria Math"/>
              <a:sym typeface="Cambria Math"/>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latin typeface="Cambria Math"/>
              <a:ea typeface="Cambria Math"/>
              <a:cs typeface="Cambria Math"/>
              <a:sym typeface="Cambria Math"/>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254000" lvl="0" marL="0" rtl="0" algn="l">
              <a:spcBef>
                <a:spcPts val="0"/>
              </a:spcBef>
              <a:spcAft>
                <a:spcPts val="0"/>
              </a:spcAft>
              <a:buNone/>
            </a:pPr>
            <a:r>
              <a:rPr lang="en" sz="900">
                <a:solidFill>
                  <a:srgbClr val="000000"/>
                </a:solidFill>
                <a:latin typeface="Arial"/>
                <a:ea typeface="Arial"/>
                <a:cs typeface="Arial"/>
                <a:sym typeface="Arial"/>
              </a:rPr>
              <a:t> </a:t>
            </a:r>
            <a:endParaRPr sz="900">
              <a:solidFill>
                <a:srgbClr val="000000"/>
              </a:solidFill>
              <a:latin typeface="Arial"/>
              <a:ea typeface="Arial"/>
              <a:cs typeface="Arial"/>
              <a:sym typeface="Arial"/>
            </a:endParaRPr>
          </a:p>
          <a:p>
            <a:pPr indent="0" lvl="0" marL="0" rtl="0" algn="l">
              <a:spcBef>
                <a:spcPts val="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endParaRPr>
          </a:p>
        </p:txBody>
      </p:sp>
      <p:sp>
        <p:nvSpPr>
          <p:cNvPr id="347" name="Google Shape;347;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Classifier Metrics</a:t>
            </a:r>
            <a:endParaRPr>
              <a:solidFill>
                <a:srgbClr val="000000"/>
              </a:solidFill>
            </a:endParaRPr>
          </a:p>
        </p:txBody>
      </p:sp>
      <p:grpSp>
        <p:nvGrpSpPr>
          <p:cNvPr id="348" name="Google Shape;348;p46"/>
          <p:cNvGrpSpPr/>
          <p:nvPr/>
        </p:nvGrpSpPr>
        <p:grpSpPr>
          <a:xfrm>
            <a:off x="2046487" y="1311686"/>
            <a:ext cx="5051026" cy="3374114"/>
            <a:chOff x="311699" y="1194761"/>
            <a:chExt cx="5051026" cy="3374114"/>
          </a:xfrm>
        </p:grpSpPr>
        <p:pic>
          <p:nvPicPr>
            <p:cNvPr descr="recall=\frac{TP}{TP+FN}" id="349" name="Google Shape;349;p46"/>
            <p:cNvPicPr preferRelativeResize="0"/>
            <p:nvPr/>
          </p:nvPicPr>
          <p:blipFill>
            <a:blip r:embed="rId3">
              <a:alphaModFix/>
            </a:blip>
            <a:stretch>
              <a:fillRect/>
            </a:stretch>
          </p:blipFill>
          <p:spPr>
            <a:xfrm>
              <a:off x="311699" y="2969730"/>
              <a:ext cx="2750183" cy="711050"/>
            </a:xfrm>
            <a:prstGeom prst="rect">
              <a:avLst/>
            </a:prstGeom>
            <a:noFill/>
            <a:ln>
              <a:noFill/>
            </a:ln>
          </p:spPr>
        </p:pic>
        <p:pic>
          <p:nvPicPr>
            <p:cNvPr descr="precision=\frac{TP}{TP+FP}" id="350" name="Google Shape;350;p46"/>
            <p:cNvPicPr preferRelativeResize="0"/>
            <p:nvPr/>
          </p:nvPicPr>
          <p:blipFill>
            <a:blip r:embed="rId4">
              <a:alphaModFix/>
            </a:blip>
            <a:stretch>
              <a:fillRect/>
            </a:stretch>
          </p:blipFill>
          <p:spPr>
            <a:xfrm>
              <a:off x="311701" y="2123938"/>
              <a:ext cx="3246690" cy="711050"/>
            </a:xfrm>
            <a:prstGeom prst="rect">
              <a:avLst/>
            </a:prstGeom>
            <a:noFill/>
            <a:ln>
              <a:noFill/>
            </a:ln>
          </p:spPr>
        </p:pic>
        <p:pic>
          <p:nvPicPr>
            <p:cNvPr descr="accuracy=\frac{TP+TN}{TP+TN+FP+FN}" id="351" name="Google Shape;351;p46"/>
            <p:cNvPicPr preferRelativeResize="0"/>
            <p:nvPr/>
          </p:nvPicPr>
          <p:blipFill>
            <a:blip r:embed="rId5">
              <a:alphaModFix/>
            </a:blip>
            <a:stretch>
              <a:fillRect/>
            </a:stretch>
          </p:blipFill>
          <p:spPr>
            <a:xfrm>
              <a:off x="311701" y="1194761"/>
              <a:ext cx="5051024" cy="711050"/>
            </a:xfrm>
            <a:prstGeom prst="rect">
              <a:avLst/>
            </a:prstGeom>
            <a:noFill/>
            <a:ln>
              <a:noFill/>
            </a:ln>
          </p:spPr>
        </p:pic>
        <p:pic>
          <p:nvPicPr>
            <p:cNvPr descr="F1 \ score=\frac{2*precision*recall}{precision+recall}" id="352" name="Google Shape;352;p46"/>
            <p:cNvPicPr preferRelativeResize="0"/>
            <p:nvPr/>
          </p:nvPicPr>
          <p:blipFill>
            <a:blip r:embed="rId6">
              <a:alphaModFix/>
            </a:blip>
            <a:stretch>
              <a:fillRect/>
            </a:stretch>
          </p:blipFill>
          <p:spPr>
            <a:xfrm>
              <a:off x="311700" y="3857825"/>
              <a:ext cx="4429902" cy="711050"/>
            </a:xfrm>
            <a:prstGeom prst="rect">
              <a:avLst/>
            </a:prstGeom>
            <a:noFill/>
            <a:ln>
              <a:noFill/>
            </a:ln>
          </p:spPr>
        </p:pic>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358" name="Google Shape;35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- 353 Channels, 3 Classes</a:t>
            </a:r>
            <a:endParaRPr>
              <a:solidFill>
                <a:srgbClr val="000000"/>
              </a:solidFill>
            </a:endParaRPr>
          </a:p>
        </p:txBody>
      </p:sp>
      <p:grpSp>
        <p:nvGrpSpPr>
          <p:cNvPr id="359" name="Google Shape;359;p47"/>
          <p:cNvGrpSpPr/>
          <p:nvPr/>
        </p:nvGrpSpPr>
        <p:grpSpPr>
          <a:xfrm>
            <a:off x="311700" y="968150"/>
            <a:ext cx="8520600" cy="3512000"/>
            <a:chOff x="311700" y="1017725"/>
            <a:chExt cx="8520600" cy="3512000"/>
          </a:xfrm>
        </p:grpSpPr>
        <p:pic>
          <p:nvPicPr>
            <p:cNvPr id="360" name="Google Shape;360;p47"/>
            <p:cNvPicPr preferRelativeResize="0"/>
            <p:nvPr/>
          </p:nvPicPr>
          <p:blipFill>
            <a:blip r:embed="rId3">
              <a:alphaModFix/>
            </a:blip>
            <a:stretch>
              <a:fillRect/>
            </a:stretch>
          </p:blipFill>
          <p:spPr>
            <a:xfrm>
              <a:off x="311700" y="1387850"/>
              <a:ext cx="4047950" cy="3141875"/>
            </a:xfrm>
            <a:prstGeom prst="rect">
              <a:avLst/>
            </a:prstGeom>
            <a:noFill/>
            <a:ln>
              <a:noFill/>
            </a:ln>
          </p:spPr>
        </p:pic>
        <p:pic>
          <p:nvPicPr>
            <p:cNvPr id="361" name="Google Shape;361;p47"/>
            <p:cNvPicPr preferRelativeResize="0"/>
            <p:nvPr/>
          </p:nvPicPr>
          <p:blipFill>
            <a:blip r:embed="rId4">
              <a:alphaModFix/>
            </a:blip>
            <a:stretch>
              <a:fillRect/>
            </a:stretch>
          </p:blipFill>
          <p:spPr>
            <a:xfrm>
              <a:off x="4784350" y="1387850"/>
              <a:ext cx="4047950" cy="3141871"/>
            </a:xfrm>
            <a:prstGeom prst="rect">
              <a:avLst/>
            </a:prstGeom>
            <a:noFill/>
            <a:ln>
              <a:noFill/>
            </a:ln>
          </p:spPr>
        </p:pic>
        <p:sp>
          <p:nvSpPr>
            <p:cNvPr id="362" name="Google Shape;362;p47"/>
            <p:cNvSpPr txBox="1"/>
            <p:nvPr/>
          </p:nvSpPr>
          <p:spPr>
            <a:xfrm>
              <a:off x="1103500" y="10177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363" name="Google Shape;363;p47"/>
            <p:cNvSpPr txBox="1"/>
            <p:nvPr/>
          </p:nvSpPr>
          <p:spPr>
            <a:xfrm>
              <a:off x="5647225" y="1017725"/>
              <a:ext cx="25254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369" name="Google Shape;369;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- 353 Channels, 3 Classes</a:t>
            </a:r>
            <a:endParaRPr>
              <a:solidFill>
                <a:srgbClr val="000000"/>
              </a:solidFill>
            </a:endParaRPr>
          </a:p>
        </p:txBody>
      </p:sp>
      <p:grpSp>
        <p:nvGrpSpPr>
          <p:cNvPr id="370" name="Google Shape;370;p48"/>
          <p:cNvGrpSpPr/>
          <p:nvPr/>
        </p:nvGrpSpPr>
        <p:grpSpPr>
          <a:xfrm>
            <a:off x="1371186" y="1017728"/>
            <a:ext cx="6220038" cy="4012945"/>
            <a:chOff x="993874" y="1017725"/>
            <a:chExt cx="6793401" cy="4759750"/>
          </a:xfrm>
        </p:grpSpPr>
        <p:pic>
          <p:nvPicPr>
            <p:cNvPr id="371" name="Google Shape;371;p48"/>
            <p:cNvPicPr preferRelativeResize="0"/>
            <p:nvPr/>
          </p:nvPicPr>
          <p:blipFill>
            <a:blip r:embed="rId3">
              <a:alphaModFix/>
            </a:blip>
            <a:stretch>
              <a:fillRect/>
            </a:stretch>
          </p:blipFill>
          <p:spPr>
            <a:xfrm>
              <a:off x="993875" y="1017725"/>
              <a:ext cx="3107525" cy="2379875"/>
            </a:xfrm>
            <a:prstGeom prst="rect">
              <a:avLst/>
            </a:prstGeom>
            <a:noFill/>
            <a:ln>
              <a:noFill/>
            </a:ln>
          </p:spPr>
        </p:pic>
        <p:pic>
          <p:nvPicPr>
            <p:cNvPr id="372" name="Google Shape;372;p48"/>
            <p:cNvPicPr preferRelativeResize="0"/>
            <p:nvPr/>
          </p:nvPicPr>
          <p:blipFill>
            <a:blip r:embed="rId4">
              <a:alphaModFix/>
            </a:blip>
            <a:stretch>
              <a:fillRect/>
            </a:stretch>
          </p:blipFill>
          <p:spPr>
            <a:xfrm>
              <a:off x="4679750" y="1017725"/>
              <a:ext cx="3107525" cy="2379868"/>
            </a:xfrm>
            <a:prstGeom prst="rect">
              <a:avLst/>
            </a:prstGeom>
            <a:noFill/>
            <a:ln>
              <a:noFill/>
            </a:ln>
          </p:spPr>
        </p:pic>
        <p:pic>
          <p:nvPicPr>
            <p:cNvPr id="373" name="Google Shape;373;p48"/>
            <p:cNvPicPr preferRelativeResize="0"/>
            <p:nvPr/>
          </p:nvPicPr>
          <p:blipFill>
            <a:blip r:embed="rId5">
              <a:alphaModFix/>
            </a:blip>
            <a:stretch>
              <a:fillRect/>
            </a:stretch>
          </p:blipFill>
          <p:spPr>
            <a:xfrm>
              <a:off x="993874" y="3397607"/>
              <a:ext cx="3107525" cy="2379868"/>
            </a:xfrm>
            <a:prstGeom prst="rect">
              <a:avLst/>
            </a:prstGeom>
            <a:noFill/>
            <a:ln>
              <a:noFill/>
            </a:ln>
          </p:spPr>
        </p:pic>
        <p:pic>
          <p:nvPicPr>
            <p:cNvPr id="374" name="Google Shape;374;p48"/>
            <p:cNvPicPr preferRelativeResize="0"/>
            <p:nvPr/>
          </p:nvPicPr>
          <p:blipFill>
            <a:blip r:embed="rId6">
              <a:alphaModFix/>
            </a:blip>
            <a:stretch>
              <a:fillRect/>
            </a:stretch>
          </p:blipFill>
          <p:spPr>
            <a:xfrm>
              <a:off x="4679749" y="3397607"/>
              <a:ext cx="3107525" cy="2379868"/>
            </a:xfrm>
            <a:prstGeom prst="rect">
              <a:avLst/>
            </a:prstGeom>
            <a:noFill/>
            <a:ln>
              <a:noFill/>
            </a:ln>
          </p:spPr>
        </p:pic>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380" name="Google Shape;380;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- 310 Channels, 3 Classes</a:t>
            </a:r>
            <a:endParaRPr>
              <a:solidFill>
                <a:srgbClr val="000000"/>
              </a:solidFill>
            </a:endParaRPr>
          </a:p>
        </p:txBody>
      </p:sp>
      <p:grpSp>
        <p:nvGrpSpPr>
          <p:cNvPr id="381" name="Google Shape;381;p49"/>
          <p:cNvGrpSpPr/>
          <p:nvPr/>
        </p:nvGrpSpPr>
        <p:grpSpPr>
          <a:xfrm>
            <a:off x="263413" y="967013"/>
            <a:ext cx="8617167" cy="3514270"/>
            <a:chOff x="311700" y="1341850"/>
            <a:chExt cx="8617167" cy="3514270"/>
          </a:xfrm>
        </p:grpSpPr>
        <p:pic>
          <p:nvPicPr>
            <p:cNvPr id="382" name="Google Shape;382;p49"/>
            <p:cNvPicPr preferRelativeResize="0"/>
            <p:nvPr/>
          </p:nvPicPr>
          <p:blipFill>
            <a:blip r:embed="rId3">
              <a:alphaModFix/>
            </a:blip>
            <a:stretch>
              <a:fillRect/>
            </a:stretch>
          </p:blipFill>
          <p:spPr>
            <a:xfrm>
              <a:off x="4878075" y="1707550"/>
              <a:ext cx="4050792" cy="3148570"/>
            </a:xfrm>
            <a:prstGeom prst="rect">
              <a:avLst/>
            </a:prstGeom>
            <a:noFill/>
            <a:ln>
              <a:noFill/>
            </a:ln>
          </p:spPr>
        </p:pic>
        <p:pic>
          <p:nvPicPr>
            <p:cNvPr id="383" name="Google Shape;383;p49"/>
            <p:cNvPicPr preferRelativeResize="0"/>
            <p:nvPr/>
          </p:nvPicPr>
          <p:blipFill>
            <a:blip r:embed="rId4">
              <a:alphaModFix/>
            </a:blip>
            <a:stretch>
              <a:fillRect/>
            </a:stretch>
          </p:blipFill>
          <p:spPr>
            <a:xfrm>
              <a:off x="311700" y="1707550"/>
              <a:ext cx="4050792" cy="3148570"/>
            </a:xfrm>
            <a:prstGeom prst="rect">
              <a:avLst/>
            </a:prstGeom>
            <a:noFill/>
            <a:ln>
              <a:noFill/>
            </a:ln>
          </p:spPr>
        </p:pic>
        <p:sp>
          <p:nvSpPr>
            <p:cNvPr id="384" name="Google Shape;384;p49"/>
            <p:cNvSpPr txBox="1"/>
            <p:nvPr/>
          </p:nvSpPr>
          <p:spPr>
            <a:xfrm>
              <a:off x="1112025" y="1341850"/>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385" name="Google Shape;385;p49"/>
            <p:cNvSpPr txBox="1"/>
            <p:nvPr/>
          </p:nvSpPr>
          <p:spPr>
            <a:xfrm>
              <a:off x="5682870" y="1341850"/>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391" name="Google Shape;391;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- 310 Channels, 3 Classes</a:t>
            </a:r>
            <a:endParaRPr>
              <a:solidFill>
                <a:srgbClr val="000000"/>
              </a:solidFill>
            </a:endParaRPr>
          </a:p>
        </p:txBody>
      </p:sp>
      <p:grpSp>
        <p:nvGrpSpPr>
          <p:cNvPr id="392" name="Google Shape;392;p50"/>
          <p:cNvGrpSpPr/>
          <p:nvPr/>
        </p:nvGrpSpPr>
        <p:grpSpPr>
          <a:xfrm>
            <a:off x="1564407" y="1161514"/>
            <a:ext cx="6015190" cy="3981987"/>
            <a:chOff x="203550" y="1161575"/>
            <a:chExt cx="7048500" cy="5295900"/>
          </a:xfrm>
        </p:grpSpPr>
        <p:pic>
          <p:nvPicPr>
            <p:cNvPr id="393" name="Google Shape;393;p50"/>
            <p:cNvPicPr preferRelativeResize="0"/>
            <p:nvPr/>
          </p:nvPicPr>
          <p:blipFill>
            <a:blip r:embed="rId3">
              <a:alphaModFix/>
            </a:blip>
            <a:stretch>
              <a:fillRect/>
            </a:stretch>
          </p:blipFill>
          <p:spPr>
            <a:xfrm>
              <a:off x="203550" y="1161575"/>
              <a:ext cx="3524250" cy="2647950"/>
            </a:xfrm>
            <a:prstGeom prst="rect">
              <a:avLst/>
            </a:prstGeom>
            <a:noFill/>
            <a:ln>
              <a:noFill/>
            </a:ln>
          </p:spPr>
        </p:pic>
        <p:pic>
          <p:nvPicPr>
            <p:cNvPr id="394" name="Google Shape;394;p50"/>
            <p:cNvPicPr preferRelativeResize="0"/>
            <p:nvPr/>
          </p:nvPicPr>
          <p:blipFill>
            <a:blip r:embed="rId4">
              <a:alphaModFix/>
            </a:blip>
            <a:stretch>
              <a:fillRect/>
            </a:stretch>
          </p:blipFill>
          <p:spPr>
            <a:xfrm>
              <a:off x="3727800" y="1161575"/>
              <a:ext cx="3524250" cy="2647950"/>
            </a:xfrm>
            <a:prstGeom prst="rect">
              <a:avLst/>
            </a:prstGeom>
            <a:noFill/>
            <a:ln>
              <a:noFill/>
            </a:ln>
          </p:spPr>
        </p:pic>
        <p:pic>
          <p:nvPicPr>
            <p:cNvPr id="395" name="Google Shape;395;p50"/>
            <p:cNvPicPr preferRelativeResize="0"/>
            <p:nvPr/>
          </p:nvPicPr>
          <p:blipFill>
            <a:blip r:embed="rId5">
              <a:alphaModFix/>
            </a:blip>
            <a:stretch>
              <a:fillRect/>
            </a:stretch>
          </p:blipFill>
          <p:spPr>
            <a:xfrm>
              <a:off x="203550" y="3809525"/>
              <a:ext cx="3524250" cy="2647950"/>
            </a:xfrm>
            <a:prstGeom prst="rect">
              <a:avLst/>
            </a:prstGeom>
            <a:noFill/>
            <a:ln>
              <a:noFill/>
            </a:ln>
          </p:spPr>
        </p:pic>
        <p:pic>
          <p:nvPicPr>
            <p:cNvPr id="396" name="Google Shape;396;p50"/>
            <p:cNvPicPr preferRelativeResize="0"/>
            <p:nvPr/>
          </p:nvPicPr>
          <p:blipFill>
            <a:blip r:embed="rId6">
              <a:alphaModFix/>
            </a:blip>
            <a:stretch>
              <a:fillRect/>
            </a:stretch>
          </p:blipFill>
          <p:spPr>
            <a:xfrm>
              <a:off x="3727800" y="3809525"/>
              <a:ext cx="3524250" cy="2647950"/>
            </a:xfrm>
            <a:prstGeom prst="rect">
              <a:avLst/>
            </a:prstGeom>
            <a:noFill/>
            <a:ln>
              <a:noFill/>
            </a:ln>
          </p:spPr>
        </p:pic>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02" name="Google Shape;402;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- 310 Channels, 5 Classes</a:t>
            </a:r>
            <a:endParaRPr>
              <a:solidFill>
                <a:srgbClr val="000000"/>
              </a:solidFill>
            </a:endParaRPr>
          </a:p>
        </p:txBody>
      </p:sp>
      <p:grpSp>
        <p:nvGrpSpPr>
          <p:cNvPr id="403" name="Google Shape;403;p51"/>
          <p:cNvGrpSpPr/>
          <p:nvPr/>
        </p:nvGrpSpPr>
        <p:grpSpPr>
          <a:xfrm>
            <a:off x="521200" y="1239500"/>
            <a:ext cx="8101592" cy="3522670"/>
            <a:chOff x="152400" y="1393025"/>
            <a:chExt cx="8101592" cy="3522670"/>
          </a:xfrm>
        </p:grpSpPr>
        <p:pic>
          <p:nvPicPr>
            <p:cNvPr id="404" name="Google Shape;404;p51"/>
            <p:cNvPicPr preferRelativeResize="0"/>
            <p:nvPr/>
          </p:nvPicPr>
          <p:blipFill>
            <a:blip r:embed="rId3">
              <a:alphaModFix/>
            </a:blip>
            <a:stretch>
              <a:fillRect/>
            </a:stretch>
          </p:blipFill>
          <p:spPr>
            <a:xfrm>
              <a:off x="152400" y="1767125"/>
              <a:ext cx="4050792" cy="3148570"/>
            </a:xfrm>
            <a:prstGeom prst="rect">
              <a:avLst/>
            </a:prstGeom>
            <a:noFill/>
            <a:ln>
              <a:noFill/>
            </a:ln>
          </p:spPr>
        </p:pic>
        <p:pic>
          <p:nvPicPr>
            <p:cNvPr id="405" name="Google Shape;405;p51"/>
            <p:cNvPicPr preferRelativeResize="0"/>
            <p:nvPr/>
          </p:nvPicPr>
          <p:blipFill>
            <a:blip r:embed="rId4">
              <a:alphaModFix/>
            </a:blip>
            <a:stretch>
              <a:fillRect/>
            </a:stretch>
          </p:blipFill>
          <p:spPr>
            <a:xfrm>
              <a:off x="4203200" y="1767125"/>
              <a:ext cx="4050792" cy="3148570"/>
            </a:xfrm>
            <a:prstGeom prst="rect">
              <a:avLst/>
            </a:prstGeom>
            <a:noFill/>
            <a:ln>
              <a:noFill/>
            </a:ln>
          </p:spPr>
        </p:pic>
        <p:sp>
          <p:nvSpPr>
            <p:cNvPr id="406" name="Google Shape;406;p51"/>
            <p:cNvSpPr txBox="1"/>
            <p:nvPr/>
          </p:nvSpPr>
          <p:spPr>
            <a:xfrm>
              <a:off x="967025" y="13930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407" name="Google Shape;407;p51"/>
            <p:cNvSpPr txBox="1"/>
            <p:nvPr/>
          </p:nvSpPr>
          <p:spPr>
            <a:xfrm>
              <a:off x="5009050" y="13930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p</a:t>
            </a:r>
            <a:r>
              <a:rPr lang="en">
                <a:solidFill>
                  <a:srgbClr val="000000"/>
                </a:solidFill>
              </a:rPr>
              <a:t>reprocessing</a:t>
            </a:r>
            <a:endParaRPr>
              <a:solidFill>
                <a:srgbClr val="000000"/>
              </a:solidFill>
            </a:endParaRPr>
          </a:p>
        </p:txBody>
      </p:sp>
      <p:sp>
        <p:nvSpPr>
          <p:cNvPr id="95" name="Google Shape;95;p16"/>
          <p:cNvSpPr txBox="1"/>
          <p:nvPr/>
        </p:nvSpPr>
        <p:spPr>
          <a:xfrm>
            <a:off x="311688" y="1068775"/>
            <a:ext cx="1368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1. Alignment</a:t>
            </a:r>
            <a:endParaRPr b="1">
              <a:latin typeface="Average"/>
              <a:ea typeface="Average"/>
              <a:cs typeface="Average"/>
              <a:sym typeface="Average"/>
            </a:endParaRPr>
          </a:p>
        </p:txBody>
      </p:sp>
      <p:sp>
        <p:nvSpPr>
          <p:cNvPr id="96" name="Google Shape;96;p16"/>
          <p:cNvSpPr txBox="1"/>
          <p:nvPr/>
        </p:nvSpPr>
        <p:spPr>
          <a:xfrm>
            <a:off x="4723563" y="1077425"/>
            <a:ext cx="1368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2. Windowing</a:t>
            </a:r>
            <a:endParaRPr b="1">
              <a:latin typeface="Average"/>
              <a:ea typeface="Average"/>
              <a:cs typeface="Average"/>
              <a:sym typeface="Average"/>
            </a:endParaRPr>
          </a:p>
        </p:txBody>
      </p:sp>
      <p:pic>
        <p:nvPicPr>
          <p:cNvPr id="97" name="Google Shape;97;p16"/>
          <p:cNvPicPr preferRelativeResize="0"/>
          <p:nvPr/>
        </p:nvPicPr>
        <p:blipFill>
          <a:blip r:embed="rId3">
            <a:alphaModFix/>
          </a:blip>
          <a:stretch>
            <a:fillRect/>
          </a:stretch>
        </p:blipFill>
        <p:spPr>
          <a:xfrm>
            <a:off x="311700" y="1540125"/>
            <a:ext cx="4265113" cy="3198606"/>
          </a:xfrm>
          <a:prstGeom prst="rect">
            <a:avLst/>
          </a:prstGeom>
          <a:noFill/>
          <a:ln>
            <a:noFill/>
          </a:ln>
        </p:spPr>
      </p:pic>
      <p:pic>
        <p:nvPicPr>
          <p:cNvPr id="98" name="Google Shape;98;p16"/>
          <p:cNvPicPr preferRelativeResize="0"/>
          <p:nvPr/>
        </p:nvPicPr>
        <p:blipFill>
          <a:blip r:embed="rId4">
            <a:alphaModFix/>
          </a:blip>
          <a:stretch>
            <a:fillRect/>
          </a:stretch>
        </p:blipFill>
        <p:spPr>
          <a:xfrm>
            <a:off x="4519249" y="1438325"/>
            <a:ext cx="2223254" cy="1667321"/>
          </a:xfrm>
          <a:prstGeom prst="rect">
            <a:avLst/>
          </a:prstGeom>
          <a:noFill/>
          <a:ln>
            <a:noFill/>
          </a:ln>
        </p:spPr>
      </p:pic>
      <p:pic>
        <p:nvPicPr>
          <p:cNvPr id="99" name="Google Shape;99;p16"/>
          <p:cNvPicPr preferRelativeResize="0"/>
          <p:nvPr/>
        </p:nvPicPr>
        <p:blipFill>
          <a:blip r:embed="rId5">
            <a:alphaModFix/>
          </a:blip>
          <a:stretch>
            <a:fillRect/>
          </a:stretch>
        </p:blipFill>
        <p:spPr>
          <a:xfrm>
            <a:off x="4551413" y="3189143"/>
            <a:ext cx="2158919" cy="1619056"/>
          </a:xfrm>
          <a:prstGeom prst="rect">
            <a:avLst/>
          </a:prstGeom>
          <a:noFill/>
          <a:ln>
            <a:noFill/>
          </a:ln>
        </p:spPr>
      </p:pic>
      <p:pic>
        <p:nvPicPr>
          <p:cNvPr id="100" name="Google Shape;100;p16"/>
          <p:cNvPicPr preferRelativeResize="0"/>
          <p:nvPr/>
        </p:nvPicPr>
        <p:blipFill>
          <a:blip r:embed="rId6">
            <a:alphaModFix/>
          </a:blip>
          <a:stretch>
            <a:fillRect/>
          </a:stretch>
        </p:blipFill>
        <p:spPr>
          <a:xfrm>
            <a:off x="6686025" y="1438326"/>
            <a:ext cx="2223254" cy="1667321"/>
          </a:xfrm>
          <a:prstGeom prst="rect">
            <a:avLst/>
          </a:prstGeom>
          <a:noFill/>
          <a:ln>
            <a:noFill/>
          </a:ln>
        </p:spPr>
      </p:pic>
      <p:pic>
        <p:nvPicPr>
          <p:cNvPr id="101" name="Google Shape;101;p16"/>
          <p:cNvPicPr preferRelativeResize="0"/>
          <p:nvPr/>
        </p:nvPicPr>
        <p:blipFill>
          <a:blip r:embed="rId7">
            <a:alphaModFix/>
          </a:blip>
          <a:stretch>
            <a:fillRect/>
          </a:stretch>
        </p:blipFill>
        <p:spPr>
          <a:xfrm>
            <a:off x="6710325" y="3144538"/>
            <a:ext cx="2277869" cy="170827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13" name="Google Shape;41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Results - 310 Channels, 5 Classes</a:t>
            </a:r>
            <a:endParaRPr/>
          </a:p>
        </p:txBody>
      </p:sp>
      <p:grpSp>
        <p:nvGrpSpPr>
          <p:cNvPr id="414" name="Google Shape;414;p52"/>
          <p:cNvGrpSpPr/>
          <p:nvPr/>
        </p:nvGrpSpPr>
        <p:grpSpPr>
          <a:xfrm>
            <a:off x="1735066" y="1169981"/>
            <a:ext cx="5673862" cy="3973514"/>
            <a:chOff x="761425" y="1170125"/>
            <a:chExt cx="7105650" cy="5295900"/>
          </a:xfrm>
        </p:grpSpPr>
        <p:pic>
          <p:nvPicPr>
            <p:cNvPr id="415" name="Google Shape;415;p52"/>
            <p:cNvPicPr preferRelativeResize="0"/>
            <p:nvPr/>
          </p:nvPicPr>
          <p:blipFill>
            <a:blip r:embed="rId3">
              <a:alphaModFix/>
            </a:blip>
            <a:stretch>
              <a:fillRect/>
            </a:stretch>
          </p:blipFill>
          <p:spPr>
            <a:xfrm>
              <a:off x="790000" y="1170125"/>
              <a:ext cx="3524250" cy="2647950"/>
            </a:xfrm>
            <a:prstGeom prst="rect">
              <a:avLst/>
            </a:prstGeom>
            <a:noFill/>
            <a:ln>
              <a:noFill/>
            </a:ln>
          </p:spPr>
        </p:pic>
        <p:pic>
          <p:nvPicPr>
            <p:cNvPr id="416" name="Google Shape;416;p52"/>
            <p:cNvPicPr preferRelativeResize="0"/>
            <p:nvPr/>
          </p:nvPicPr>
          <p:blipFill>
            <a:blip r:embed="rId4">
              <a:alphaModFix/>
            </a:blip>
            <a:stretch>
              <a:fillRect/>
            </a:stretch>
          </p:blipFill>
          <p:spPr>
            <a:xfrm>
              <a:off x="4342825" y="1170125"/>
              <a:ext cx="3524250" cy="2647950"/>
            </a:xfrm>
            <a:prstGeom prst="rect">
              <a:avLst/>
            </a:prstGeom>
            <a:noFill/>
            <a:ln>
              <a:noFill/>
            </a:ln>
          </p:spPr>
        </p:pic>
        <p:pic>
          <p:nvPicPr>
            <p:cNvPr id="417" name="Google Shape;417;p52"/>
            <p:cNvPicPr preferRelativeResize="0"/>
            <p:nvPr/>
          </p:nvPicPr>
          <p:blipFill>
            <a:blip r:embed="rId5">
              <a:alphaModFix/>
            </a:blip>
            <a:stretch>
              <a:fillRect/>
            </a:stretch>
          </p:blipFill>
          <p:spPr>
            <a:xfrm>
              <a:off x="761425" y="3818075"/>
              <a:ext cx="3581400" cy="2647950"/>
            </a:xfrm>
            <a:prstGeom prst="rect">
              <a:avLst/>
            </a:prstGeom>
            <a:noFill/>
            <a:ln>
              <a:noFill/>
            </a:ln>
          </p:spPr>
        </p:pic>
        <p:pic>
          <p:nvPicPr>
            <p:cNvPr id="418" name="Google Shape;418;p52"/>
            <p:cNvPicPr preferRelativeResize="0"/>
            <p:nvPr/>
          </p:nvPicPr>
          <p:blipFill>
            <a:blip r:embed="rId6">
              <a:alphaModFix/>
            </a:blip>
            <a:stretch>
              <a:fillRect/>
            </a:stretch>
          </p:blipFill>
          <p:spPr>
            <a:xfrm>
              <a:off x="4342825" y="3818075"/>
              <a:ext cx="3524250" cy="2647950"/>
            </a:xfrm>
            <a:prstGeom prst="rect">
              <a:avLst/>
            </a:prstGeom>
            <a:noFill/>
            <a:ln>
              <a:noFill/>
            </a:ln>
          </p:spPr>
        </p:pic>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24" name="Google Shape;424;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Conclusion</a:t>
            </a:r>
            <a:endParaRPr>
              <a:solidFill>
                <a:srgbClr val="000000"/>
              </a:solidFill>
            </a:endParaRPr>
          </a:p>
        </p:txBody>
      </p:sp>
      <p:sp>
        <p:nvSpPr>
          <p:cNvPr id="425" name="Google Shape;425;p53"/>
          <p:cNvSpPr txBox="1"/>
          <p:nvPr>
            <p:ph idx="1" type="body"/>
          </p:nvPr>
        </p:nvSpPr>
        <p:spPr>
          <a:xfrm>
            <a:off x="311700" y="1152475"/>
            <a:ext cx="8520600" cy="704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solidFill>
                  <a:srgbClr val="0000FF"/>
                </a:solidFill>
              </a:rPr>
              <a:t>We can detect and classify single evoked potentials in a short time-window of data recorded from a 300+ channel microelectrode array placed subdurally on the spinal cord surface. </a:t>
            </a:r>
            <a:endParaRPr sz="1400">
              <a:solidFill>
                <a:srgbClr val="000000"/>
              </a:solidFill>
            </a:endParaRPr>
          </a:p>
          <a:p>
            <a:pPr indent="0" lvl="0" marL="0" rtl="0" algn="just">
              <a:spcBef>
                <a:spcPts val="0"/>
              </a:spcBef>
              <a:spcAft>
                <a:spcPts val="0"/>
              </a:spcAft>
              <a:buNone/>
            </a:pPr>
            <a:r>
              <a:t/>
            </a:r>
            <a:endParaRPr sz="1400">
              <a:solidFill>
                <a:srgbClr val="000000"/>
              </a:solidFill>
            </a:endParaRPr>
          </a:p>
        </p:txBody>
      </p:sp>
      <p:sp>
        <p:nvSpPr>
          <p:cNvPr id="426" name="Google Shape;426;p53"/>
          <p:cNvSpPr txBox="1"/>
          <p:nvPr/>
        </p:nvSpPr>
        <p:spPr>
          <a:xfrm>
            <a:off x="311700" y="1856575"/>
            <a:ext cx="8520600" cy="597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latin typeface="Average"/>
                <a:ea typeface="Average"/>
                <a:cs typeface="Average"/>
                <a:sym typeface="Average"/>
              </a:rPr>
              <a:t>Initial hypothesis: extracting the top principal component (PC) from the input data will be sufficient to achieve a 50% classification accuracy rate via a multiclass linear discriminant analysis.</a:t>
            </a:r>
            <a:endParaRPr>
              <a:latin typeface="Average"/>
              <a:ea typeface="Average"/>
              <a:cs typeface="Average"/>
              <a:sym typeface="Average"/>
            </a:endParaRPr>
          </a:p>
        </p:txBody>
      </p:sp>
      <p:pic>
        <p:nvPicPr>
          <p:cNvPr id="427" name="Google Shape;427;p53"/>
          <p:cNvPicPr preferRelativeResize="0"/>
          <p:nvPr/>
        </p:nvPicPr>
        <p:blipFill>
          <a:blip r:embed="rId3">
            <a:alphaModFix/>
          </a:blip>
          <a:stretch>
            <a:fillRect/>
          </a:stretch>
        </p:blipFill>
        <p:spPr>
          <a:xfrm>
            <a:off x="1039350" y="3509175"/>
            <a:ext cx="248750" cy="328750"/>
          </a:xfrm>
          <a:prstGeom prst="rect">
            <a:avLst/>
          </a:prstGeom>
          <a:noFill/>
          <a:ln>
            <a:noFill/>
          </a:ln>
        </p:spPr>
      </p:pic>
      <p:sp>
        <p:nvSpPr>
          <p:cNvPr id="428" name="Google Shape;428;p53"/>
          <p:cNvSpPr txBox="1"/>
          <p:nvPr/>
        </p:nvSpPr>
        <p:spPr>
          <a:xfrm>
            <a:off x="1483550" y="3473625"/>
            <a:ext cx="6360600" cy="5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rage"/>
              <a:buChar char="-"/>
            </a:pPr>
            <a:r>
              <a:rPr lang="en">
                <a:latin typeface="Average"/>
                <a:ea typeface="Average"/>
                <a:cs typeface="Average"/>
                <a:sym typeface="Average"/>
              </a:rPr>
              <a:t>True for cleaned data where additional bad channels are removed </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PC #1 classified data with accuracy ~ 60%</a:t>
            </a:r>
            <a:endParaRPr>
              <a:latin typeface="Average"/>
              <a:ea typeface="Average"/>
              <a:cs typeface="Average"/>
              <a:sym typeface="Average"/>
            </a:endParaRPr>
          </a:p>
        </p:txBody>
      </p:sp>
      <p:pic>
        <p:nvPicPr>
          <p:cNvPr id="429" name="Google Shape;429;p53"/>
          <p:cNvPicPr preferRelativeResize="0"/>
          <p:nvPr/>
        </p:nvPicPr>
        <p:blipFill rotWithShape="1">
          <a:blip r:embed="rId4">
            <a:alphaModFix/>
          </a:blip>
          <a:srcRect b="15965" l="23087" r="23006" t="22842"/>
          <a:stretch/>
        </p:blipFill>
        <p:spPr>
          <a:xfrm>
            <a:off x="1039350" y="2786075"/>
            <a:ext cx="319800" cy="272225"/>
          </a:xfrm>
          <a:prstGeom prst="rect">
            <a:avLst/>
          </a:prstGeom>
          <a:noFill/>
          <a:ln>
            <a:noFill/>
          </a:ln>
        </p:spPr>
      </p:pic>
      <p:sp>
        <p:nvSpPr>
          <p:cNvPr id="430" name="Google Shape;430;p53"/>
          <p:cNvSpPr txBox="1"/>
          <p:nvPr/>
        </p:nvSpPr>
        <p:spPr>
          <a:xfrm>
            <a:off x="1519075" y="2665100"/>
            <a:ext cx="6360600" cy="597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rage"/>
              <a:buChar char="-"/>
            </a:pPr>
            <a:r>
              <a:rPr lang="en">
                <a:latin typeface="Average"/>
                <a:ea typeface="Average"/>
                <a:cs typeface="Average"/>
                <a:sym typeface="Average"/>
              </a:rPr>
              <a:t>False</a:t>
            </a:r>
            <a:r>
              <a:rPr lang="en">
                <a:latin typeface="Average"/>
                <a:ea typeface="Average"/>
                <a:cs typeface="Average"/>
                <a:sym typeface="Average"/>
              </a:rPr>
              <a:t> for originally selected data with bad channels only removed based on impedance </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PC #6 necessary to classify data with accuracy &gt; 50%</a:t>
            </a:r>
            <a:endParaRPr>
              <a:latin typeface="Average"/>
              <a:ea typeface="Average"/>
              <a:cs typeface="Average"/>
              <a:sym typeface="Average"/>
            </a:endParaRPr>
          </a:p>
        </p:txBody>
      </p:sp>
      <p:sp>
        <p:nvSpPr>
          <p:cNvPr id="431" name="Google Shape;431;p53"/>
          <p:cNvSpPr txBox="1"/>
          <p:nvPr/>
        </p:nvSpPr>
        <p:spPr>
          <a:xfrm>
            <a:off x="56000" y="4755250"/>
            <a:ext cx="3714000" cy="3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Average"/>
                <a:ea typeface="Average"/>
                <a:cs typeface="Average"/>
                <a:sym typeface="Average"/>
              </a:rPr>
              <a:t>Code:</a:t>
            </a:r>
            <a:r>
              <a:rPr lang="en" sz="1200"/>
              <a:t> </a:t>
            </a:r>
            <a:r>
              <a:rPr lang="en" sz="1200" u="sng">
                <a:solidFill>
                  <a:srgbClr val="4A86E8"/>
                </a:solidFill>
                <a:hlinkClick r:id="rId5">
                  <a:extLst>
                    <a:ext uri="{A12FA001-AC4F-418D-AE19-62706E023703}">
                      <ahyp:hlinkClr val="tx"/>
                    </a:ext>
                  </a:extLst>
                </a:hlinkClick>
              </a:rPr>
              <a:t>https://github.com/margotwagner/COGS260</a:t>
            </a:r>
            <a:endParaRPr sz="1200">
              <a:solidFill>
                <a:srgbClr val="4A86E8"/>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4"/>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000000"/>
                </a:solidFill>
              </a:rPr>
              <a:t>Supplementary Slides</a:t>
            </a:r>
            <a:endParaRPr>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55"/>
          <p:cNvSpPr txBox="1"/>
          <p:nvPr>
            <p:ph idx="1" type="body"/>
          </p:nvPr>
        </p:nvSpPr>
        <p:spPr>
          <a:xfrm>
            <a:off x="311700" y="1152475"/>
            <a:ext cx="31104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Bayes Theorem</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Calculate P(x|C</a:t>
            </a:r>
            <a:r>
              <a:rPr baseline="-25000" lang="en">
                <a:solidFill>
                  <a:srgbClr val="000000"/>
                </a:solidFill>
              </a:rPr>
              <a:t>j</a:t>
            </a:r>
            <a:r>
              <a:rPr lang="en">
                <a:solidFill>
                  <a:srgbClr val="000000"/>
                </a:solidFill>
              </a:rPr>
              <a:t>) from LDA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Assume P(C</a:t>
            </a:r>
            <a:r>
              <a:rPr baseline="-25000" lang="en">
                <a:solidFill>
                  <a:srgbClr val="000000"/>
                </a:solidFill>
              </a:rPr>
              <a:t>j</a:t>
            </a:r>
            <a:r>
              <a:rPr lang="en">
                <a:solidFill>
                  <a:srgbClr val="000000"/>
                </a:solidFill>
              </a:rPr>
              <a:t>) from LDA</a:t>
            </a:r>
            <a:endParaRPr>
              <a:solidFill>
                <a:srgbClr val="000000"/>
              </a:solidFill>
            </a:endParaRPr>
          </a:p>
          <a:p>
            <a:pPr indent="-342900" lvl="0" marL="457200" rtl="0" algn="l">
              <a:spcBef>
                <a:spcPts val="1600"/>
              </a:spcBef>
              <a:spcAft>
                <a:spcPts val="0"/>
              </a:spcAft>
              <a:buClr>
                <a:srgbClr val="000000"/>
              </a:buClr>
              <a:buSzPts val="1800"/>
              <a:buChar char="-"/>
            </a:pPr>
            <a:r>
              <a:rPr lang="en">
                <a:solidFill>
                  <a:srgbClr val="000000"/>
                </a:solidFill>
              </a:rPr>
              <a:t>Take class with highest conditional probability</a:t>
            </a:r>
            <a:endParaRPr>
              <a:solidFill>
                <a:srgbClr val="000000"/>
              </a:solidFill>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0"/>
              </a:spcAft>
              <a:buNone/>
            </a:pPr>
            <a:r>
              <a:rPr lang="en">
                <a:solidFill>
                  <a:srgbClr val="000000"/>
                </a:solidFill>
              </a:rPr>
              <a:t>	</a:t>
            </a:r>
            <a:endParaRPr>
              <a:solidFill>
                <a:srgbClr val="000000"/>
              </a:solidFill>
            </a:endParaRPr>
          </a:p>
          <a:p>
            <a:pPr indent="0" lvl="0" marL="0" rtl="0" algn="l">
              <a:spcBef>
                <a:spcPts val="1600"/>
              </a:spcBef>
              <a:spcAft>
                <a:spcPts val="0"/>
              </a:spcAft>
              <a:buNone/>
            </a:pPr>
            <a:r>
              <a:t/>
            </a:r>
            <a:endParaRPr>
              <a:solidFill>
                <a:srgbClr val="000000"/>
              </a:solidFill>
              <a:latin typeface="Cambria Math"/>
              <a:ea typeface="Cambria Math"/>
              <a:cs typeface="Cambria Math"/>
              <a:sym typeface="Cambria Math"/>
            </a:endParaRPr>
          </a:p>
          <a:p>
            <a:pPr indent="0" lvl="0" marL="0" rtl="0" algn="l">
              <a:spcBef>
                <a:spcPts val="1600"/>
              </a:spcBef>
              <a:spcAft>
                <a:spcPts val="0"/>
              </a:spcAft>
              <a:buNone/>
            </a:pPr>
            <a:r>
              <a:t/>
            </a:r>
            <a:endParaRPr>
              <a:solidFill>
                <a:srgbClr val="000000"/>
              </a:solidFill>
            </a:endParaRPr>
          </a:p>
          <a:p>
            <a:pPr indent="0" lvl="0" marL="0" rtl="0" algn="l">
              <a:spcBef>
                <a:spcPts val="1600"/>
              </a:spcBef>
              <a:spcAft>
                <a:spcPts val="1600"/>
              </a:spcAft>
              <a:buNone/>
            </a:pPr>
            <a:r>
              <a:t/>
            </a:r>
            <a:endParaRPr>
              <a:solidFill>
                <a:srgbClr val="000000"/>
              </a:solidFill>
              <a:latin typeface="Cambria Math"/>
              <a:ea typeface="Cambria Math"/>
              <a:cs typeface="Cambria Math"/>
              <a:sym typeface="Cambria Math"/>
            </a:endParaRPr>
          </a:p>
        </p:txBody>
      </p:sp>
      <p:sp>
        <p:nvSpPr>
          <p:cNvPr id="443" name="Google Shape;443;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Naive Bayes Classifier</a:t>
            </a:r>
            <a:endParaRPr>
              <a:solidFill>
                <a:srgbClr val="000000"/>
              </a:solidFill>
            </a:endParaRPr>
          </a:p>
        </p:txBody>
      </p:sp>
      <p:sp>
        <p:nvSpPr>
          <p:cNvPr id="444" name="Google Shape;444;p55"/>
          <p:cNvSpPr txBox="1"/>
          <p:nvPr/>
        </p:nvSpPr>
        <p:spPr>
          <a:xfrm>
            <a:off x="5254650" y="4889500"/>
            <a:ext cx="3889500" cy="253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u="sng">
                <a:solidFill>
                  <a:schemeClr val="accent5"/>
                </a:solidFill>
                <a:hlinkClick r:id="rId3">
                  <a:extLst>
                    <a:ext uri="{A12FA001-AC4F-418D-AE19-62706E023703}">
                      <ahyp:hlinkClr val="tx"/>
                    </a:ext>
                  </a:extLst>
                </a:hlinkClick>
              </a:rPr>
              <a:t>https://web.fe.up.pt/~jsc/ML/lectures/lecture03.pdf</a:t>
            </a:r>
            <a:endParaRPr sz="1000">
              <a:latin typeface="Average"/>
              <a:ea typeface="Average"/>
              <a:cs typeface="Average"/>
              <a:sym typeface="Average"/>
            </a:endParaRPr>
          </a:p>
        </p:txBody>
      </p:sp>
      <p:pic>
        <p:nvPicPr>
          <p:cNvPr id="445" name="Google Shape;445;p55"/>
          <p:cNvPicPr preferRelativeResize="0"/>
          <p:nvPr/>
        </p:nvPicPr>
        <p:blipFill rotWithShape="1">
          <a:blip r:embed="rId4">
            <a:alphaModFix/>
          </a:blip>
          <a:srcRect b="-242529" l="-54830" r="54830" t="242529"/>
          <a:stretch/>
        </p:blipFill>
        <p:spPr>
          <a:xfrm>
            <a:off x="5560825" y="2758988"/>
            <a:ext cx="4286250" cy="638175"/>
          </a:xfrm>
          <a:prstGeom prst="rect">
            <a:avLst/>
          </a:prstGeom>
          <a:noFill/>
          <a:ln>
            <a:noFill/>
          </a:ln>
        </p:spPr>
      </p:pic>
      <p:pic>
        <p:nvPicPr>
          <p:cNvPr id="446" name="Google Shape;446;p55"/>
          <p:cNvPicPr preferRelativeResize="0"/>
          <p:nvPr/>
        </p:nvPicPr>
        <p:blipFill>
          <a:blip r:embed="rId5">
            <a:alphaModFix/>
          </a:blip>
          <a:stretch>
            <a:fillRect/>
          </a:stretch>
        </p:blipFill>
        <p:spPr>
          <a:xfrm>
            <a:off x="5263450" y="3687825"/>
            <a:ext cx="4248150" cy="1181100"/>
          </a:xfrm>
          <a:prstGeom prst="rect">
            <a:avLst/>
          </a:prstGeom>
          <a:noFill/>
          <a:ln>
            <a:noFill/>
          </a:ln>
        </p:spPr>
      </p:pic>
      <p:grpSp>
        <p:nvGrpSpPr>
          <p:cNvPr id="447" name="Google Shape;447;p55"/>
          <p:cNvGrpSpPr/>
          <p:nvPr/>
        </p:nvGrpSpPr>
        <p:grpSpPr>
          <a:xfrm>
            <a:off x="3490995" y="1504879"/>
            <a:ext cx="5341308" cy="3146402"/>
            <a:chOff x="1671638" y="1288288"/>
            <a:chExt cx="5800725" cy="3436063"/>
          </a:xfrm>
        </p:grpSpPr>
        <p:pic>
          <p:nvPicPr>
            <p:cNvPr id="448" name="Google Shape;448;p55"/>
            <p:cNvPicPr preferRelativeResize="0"/>
            <p:nvPr/>
          </p:nvPicPr>
          <p:blipFill>
            <a:blip r:embed="rId6">
              <a:alphaModFix/>
            </a:blip>
            <a:stretch>
              <a:fillRect/>
            </a:stretch>
          </p:blipFill>
          <p:spPr>
            <a:xfrm>
              <a:off x="2457450" y="1288288"/>
              <a:ext cx="4229100" cy="1200150"/>
            </a:xfrm>
            <a:prstGeom prst="rect">
              <a:avLst/>
            </a:prstGeom>
            <a:noFill/>
            <a:ln>
              <a:noFill/>
            </a:ln>
          </p:spPr>
        </p:pic>
        <p:pic>
          <p:nvPicPr>
            <p:cNvPr id="449" name="Google Shape;449;p55"/>
            <p:cNvPicPr preferRelativeResize="0"/>
            <p:nvPr/>
          </p:nvPicPr>
          <p:blipFill>
            <a:blip r:embed="rId7">
              <a:alphaModFix/>
            </a:blip>
            <a:stretch>
              <a:fillRect/>
            </a:stretch>
          </p:blipFill>
          <p:spPr>
            <a:xfrm>
              <a:off x="2381250" y="2572613"/>
              <a:ext cx="4381500" cy="762000"/>
            </a:xfrm>
            <a:prstGeom prst="rect">
              <a:avLst/>
            </a:prstGeom>
            <a:noFill/>
            <a:ln>
              <a:noFill/>
            </a:ln>
          </p:spPr>
        </p:pic>
        <p:pic>
          <p:nvPicPr>
            <p:cNvPr id="450" name="Google Shape;450;p55"/>
            <p:cNvPicPr preferRelativeResize="0"/>
            <p:nvPr/>
          </p:nvPicPr>
          <p:blipFill>
            <a:blip r:embed="rId8">
              <a:alphaModFix/>
            </a:blip>
            <a:stretch>
              <a:fillRect/>
            </a:stretch>
          </p:blipFill>
          <p:spPr>
            <a:xfrm>
              <a:off x="1671638" y="3562300"/>
              <a:ext cx="5800725" cy="11620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56" name="Google Shape;456;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a:t>
            </a:r>
            <a:endParaRPr>
              <a:solidFill>
                <a:srgbClr val="000000"/>
              </a:solidFill>
            </a:endParaRPr>
          </a:p>
        </p:txBody>
      </p:sp>
      <p:pic>
        <p:nvPicPr>
          <p:cNvPr id="457" name="Google Shape;457;p56"/>
          <p:cNvPicPr preferRelativeResize="0"/>
          <p:nvPr/>
        </p:nvPicPr>
        <p:blipFill>
          <a:blip r:embed="rId3">
            <a:alphaModFix/>
          </a:blip>
          <a:stretch>
            <a:fillRect/>
          </a:stretch>
        </p:blipFill>
        <p:spPr>
          <a:xfrm>
            <a:off x="152400" y="1170125"/>
            <a:ext cx="2675357" cy="3820976"/>
          </a:xfrm>
          <a:prstGeom prst="rect">
            <a:avLst/>
          </a:prstGeom>
          <a:noFill/>
          <a:ln>
            <a:noFill/>
          </a:ln>
        </p:spPr>
      </p:pic>
      <p:pic>
        <p:nvPicPr>
          <p:cNvPr id="458" name="Google Shape;458;p56"/>
          <p:cNvPicPr preferRelativeResize="0"/>
          <p:nvPr/>
        </p:nvPicPr>
        <p:blipFill>
          <a:blip r:embed="rId4">
            <a:alphaModFix/>
          </a:blip>
          <a:stretch>
            <a:fillRect/>
          </a:stretch>
        </p:blipFill>
        <p:spPr>
          <a:xfrm>
            <a:off x="2980157" y="1170125"/>
            <a:ext cx="2855676" cy="3820975"/>
          </a:xfrm>
          <a:prstGeom prst="rect">
            <a:avLst/>
          </a:prstGeom>
          <a:noFill/>
          <a:ln>
            <a:noFill/>
          </a:ln>
        </p:spPr>
      </p:pic>
      <p:pic>
        <p:nvPicPr>
          <p:cNvPr id="459" name="Google Shape;459;p56"/>
          <p:cNvPicPr preferRelativeResize="0"/>
          <p:nvPr/>
        </p:nvPicPr>
        <p:blipFill>
          <a:blip r:embed="rId5">
            <a:alphaModFix/>
          </a:blip>
          <a:stretch>
            <a:fillRect/>
          </a:stretch>
        </p:blipFill>
        <p:spPr>
          <a:xfrm>
            <a:off x="5988233" y="1170125"/>
            <a:ext cx="2917959" cy="382097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65" name="Google Shape;465;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PC1</a:t>
            </a:r>
            <a:endParaRPr>
              <a:solidFill>
                <a:srgbClr val="000000"/>
              </a:solidFill>
            </a:endParaRPr>
          </a:p>
        </p:txBody>
      </p:sp>
      <p:pic>
        <p:nvPicPr>
          <p:cNvPr id="466" name="Google Shape;466;p57"/>
          <p:cNvPicPr preferRelativeResize="0"/>
          <p:nvPr/>
        </p:nvPicPr>
        <p:blipFill rotWithShape="1">
          <a:blip r:embed="rId3">
            <a:alphaModFix/>
          </a:blip>
          <a:srcRect b="0" l="1215" r="0" t="0"/>
          <a:stretch/>
        </p:blipFill>
        <p:spPr>
          <a:xfrm>
            <a:off x="106900" y="1242235"/>
            <a:ext cx="2254150" cy="1476828"/>
          </a:xfrm>
          <a:prstGeom prst="rect">
            <a:avLst/>
          </a:prstGeom>
          <a:noFill/>
          <a:ln>
            <a:noFill/>
          </a:ln>
        </p:spPr>
      </p:pic>
      <p:pic>
        <p:nvPicPr>
          <p:cNvPr id="467" name="Google Shape;467;p57"/>
          <p:cNvPicPr preferRelativeResize="0"/>
          <p:nvPr/>
        </p:nvPicPr>
        <p:blipFill rotWithShape="1">
          <a:blip r:embed="rId4">
            <a:alphaModFix/>
          </a:blip>
          <a:srcRect b="0" l="1254" r="0" t="0"/>
          <a:stretch/>
        </p:blipFill>
        <p:spPr>
          <a:xfrm>
            <a:off x="2317850" y="1218980"/>
            <a:ext cx="2254151" cy="1500095"/>
          </a:xfrm>
          <a:prstGeom prst="rect">
            <a:avLst/>
          </a:prstGeom>
          <a:noFill/>
          <a:ln>
            <a:noFill/>
          </a:ln>
        </p:spPr>
      </p:pic>
      <p:pic>
        <p:nvPicPr>
          <p:cNvPr id="468" name="Google Shape;468;p57"/>
          <p:cNvPicPr preferRelativeResize="0"/>
          <p:nvPr/>
        </p:nvPicPr>
        <p:blipFill>
          <a:blip r:embed="rId5">
            <a:alphaModFix/>
          </a:blip>
          <a:stretch>
            <a:fillRect/>
          </a:stretch>
        </p:blipFill>
        <p:spPr>
          <a:xfrm>
            <a:off x="4554844" y="1249932"/>
            <a:ext cx="2254150" cy="1469150"/>
          </a:xfrm>
          <a:prstGeom prst="rect">
            <a:avLst/>
          </a:prstGeom>
          <a:noFill/>
          <a:ln>
            <a:noFill/>
          </a:ln>
        </p:spPr>
      </p:pic>
      <p:pic>
        <p:nvPicPr>
          <p:cNvPr id="469" name="Google Shape;469;p57"/>
          <p:cNvPicPr preferRelativeResize="0"/>
          <p:nvPr/>
        </p:nvPicPr>
        <p:blipFill rotWithShape="1">
          <a:blip r:embed="rId6">
            <a:alphaModFix/>
          </a:blip>
          <a:srcRect b="884" l="0" r="0" t="884"/>
          <a:stretch/>
        </p:blipFill>
        <p:spPr>
          <a:xfrm>
            <a:off x="6809000" y="131173"/>
            <a:ext cx="2254150" cy="1472577"/>
          </a:xfrm>
          <a:prstGeom prst="rect">
            <a:avLst/>
          </a:prstGeom>
          <a:noFill/>
          <a:ln>
            <a:noFill/>
          </a:ln>
        </p:spPr>
      </p:pic>
      <p:pic>
        <p:nvPicPr>
          <p:cNvPr id="470" name="Google Shape;470;p57"/>
          <p:cNvPicPr preferRelativeResize="0"/>
          <p:nvPr/>
        </p:nvPicPr>
        <p:blipFill>
          <a:blip r:embed="rId7">
            <a:alphaModFix/>
          </a:blip>
          <a:stretch>
            <a:fillRect/>
          </a:stretch>
        </p:blipFill>
        <p:spPr>
          <a:xfrm>
            <a:off x="6889846" y="1714902"/>
            <a:ext cx="2254151" cy="1481298"/>
          </a:xfrm>
          <a:prstGeom prst="rect">
            <a:avLst/>
          </a:prstGeom>
          <a:noFill/>
          <a:ln>
            <a:noFill/>
          </a:ln>
        </p:spPr>
      </p:pic>
      <p:pic>
        <p:nvPicPr>
          <p:cNvPr id="471" name="Google Shape;471;p57"/>
          <p:cNvPicPr preferRelativeResize="0"/>
          <p:nvPr/>
        </p:nvPicPr>
        <p:blipFill rotWithShape="1">
          <a:blip r:embed="rId8">
            <a:alphaModFix/>
          </a:blip>
          <a:srcRect b="1374" l="0" r="0" t="1810"/>
          <a:stretch/>
        </p:blipFill>
        <p:spPr>
          <a:xfrm>
            <a:off x="106900" y="3328732"/>
            <a:ext cx="2254151" cy="1460018"/>
          </a:xfrm>
          <a:prstGeom prst="rect">
            <a:avLst/>
          </a:prstGeom>
          <a:noFill/>
          <a:ln>
            <a:noFill/>
          </a:ln>
        </p:spPr>
      </p:pic>
      <p:pic>
        <p:nvPicPr>
          <p:cNvPr id="472" name="Google Shape;472;p57"/>
          <p:cNvPicPr preferRelativeResize="0"/>
          <p:nvPr/>
        </p:nvPicPr>
        <p:blipFill>
          <a:blip r:embed="rId9">
            <a:alphaModFix/>
          </a:blip>
          <a:stretch>
            <a:fillRect/>
          </a:stretch>
        </p:blipFill>
        <p:spPr>
          <a:xfrm>
            <a:off x="2361057" y="3307358"/>
            <a:ext cx="2254150" cy="1502767"/>
          </a:xfrm>
          <a:prstGeom prst="rect">
            <a:avLst/>
          </a:prstGeom>
          <a:noFill/>
          <a:ln>
            <a:noFill/>
          </a:ln>
        </p:spPr>
      </p:pic>
      <p:pic>
        <p:nvPicPr>
          <p:cNvPr id="473" name="Google Shape;473;p57"/>
          <p:cNvPicPr preferRelativeResize="0"/>
          <p:nvPr/>
        </p:nvPicPr>
        <p:blipFill>
          <a:blip r:embed="rId10">
            <a:alphaModFix/>
          </a:blip>
          <a:stretch>
            <a:fillRect/>
          </a:stretch>
        </p:blipFill>
        <p:spPr>
          <a:xfrm>
            <a:off x="4615195" y="3310059"/>
            <a:ext cx="2254150" cy="1497361"/>
          </a:xfrm>
          <a:prstGeom prst="rect">
            <a:avLst/>
          </a:prstGeom>
          <a:noFill/>
          <a:ln>
            <a:noFill/>
          </a:ln>
        </p:spPr>
      </p:pic>
      <p:pic>
        <p:nvPicPr>
          <p:cNvPr id="474" name="Google Shape;474;p57"/>
          <p:cNvPicPr preferRelativeResize="0"/>
          <p:nvPr/>
        </p:nvPicPr>
        <p:blipFill>
          <a:blip r:embed="rId11">
            <a:alphaModFix/>
          </a:blip>
          <a:stretch>
            <a:fillRect/>
          </a:stretch>
        </p:blipFill>
        <p:spPr>
          <a:xfrm>
            <a:off x="6889845" y="3310059"/>
            <a:ext cx="2254150" cy="149736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80" name="Google Shape;480;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a:t>
            </a:r>
            <a:r>
              <a:rPr lang="en">
                <a:solidFill>
                  <a:srgbClr val="000000"/>
                </a:solidFill>
              </a:rPr>
              <a:t>353 Channels</a:t>
            </a:r>
            <a:r>
              <a:rPr lang="en">
                <a:solidFill>
                  <a:srgbClr val="000000"/>
                </a:solidFill>
              </a:rPr>
              <a:t> PC6</a:t>
            </a:r>
            <a:endParaRPr>
              <a:solidFill>
                <a:srgbClr val="000000"/>
              </a:solidFill>
            </a:endParaRPr>
          </a:p>
        </p:txBody>
      </p:sp>
      <p:pic>
        <p:nvPicPr>
          <p:cNvPr id="481" name="Google Shape;481;p58"/>
          <p:cNvPicPr preferRelativeResize="0"/>
          <p:nvPr/>
        </p:nvPicPr>
        <p:blipFill>
          <a:blip r:embed="rId3">
            <a:alphaModFix/>
          </a:blip>
          <a:stretch>
            <a:fillRect/>
          </a:stretch>
        </p:blipFill>
        <p:spPr>
          <a:xfrm>
            <a:off x="57321" y="1239990"/>
            <a:ext cx="2254151" cy="1481298"/>
          </a:xfrm>
          <a:prstGeom prst="rect">
            <a:avLst/>
          </a:prstGeom>
          <a:noFill/>
          <a:ln>
            <a:noFill/>
          </a:ln>
        </p:spPr>
      </p:pic>
      <p:pic>
        <p:nvPicPr>
          <p:cNvPr id="482" name="Google Shape;482;p58"/>
          <p:cNvPicPr preferRelativeResize="0"/>
          <p:nvPr/>
        </p:nvPicPr>
        <p:blipFill rotWithShape="1">
          <a:blip r:embed="rId4">
            <a:alphaModFix/>
          </a:blip>
          <a:srcRect b="0" l="0" r="1989" t="0"/>
          <a:stretch/>
        </p:blipFill>
        <p:spPr>
          <a:xfrm>
            <a:off x="2460325" y="1207863"/>
            <a:ext cx="2209350" cy="1545550"/>
          </a:xfrm>
          <a:prstGeom prst="rect">
            <a:avLst/>
          </a:prstGeom>
          <a:noFill/>
          <a:ln>
            <a:noFill/>
          </a:ln>
        </p:spPr>
      </p:pic>
      <p:pic>
        <p:nvPicPr>
          <p:cNvPr id="483" name="Google Shape;483;p58"/>
          <p:cNvPicPr preferRelativeResize="0"/>
          <p:nvPr/>
        </p:nvPicPr>
        <p:blipFill>
          <a:blip r:embed="rId5">
            <a:alphaModFix/>
          </a:blip>
          <a:stretch>
            <a:fillRect/>
          </a:stretch>
        </p:blipFill>
        <p:spPr>
          <a:xfrm>
            <a:off x="4818525" y="1207867"/>
            <a:ext cx="2209350" cy="1518928"/>
          </a:xfrm>
          <a:prstGeom prst="rect">
            <a:avLst/>
          </a:prstGeom>
          <a:noFill/>
          <a:ln>
            <a:noFill/>
          </a:ln>
        </p:spPr>
      </p:pic>
      <p:pic>
        <p:nvPicPr>
          <p:cNvPr id="484" name="Google Shape;484;p58"/>
          <p:cNvPicPr preferRelativeResize="0"/>
          <p:nvPr/>
        </p:nvPicPr>
        <p:blipFill>
          <a:blip r:embed="rId6">
            <a:alphaModFix/>
          </a:blip>
          <a:stretch>
            <a:fillRect/>
          </a:stretch>
        </p:blipFill>
        <p:spPr>
          <a:xfrm>
            <a:off x="7176727" y="252200"/>
            <a:ext cx="1801575" cy="1246200"/>
          </a:xfrm>
          <a:prstGeom prst="rect">
            <a:avLst/>
          </a:prstGeom>
          <a:noFill/>
          <a:ln>
            <a:noFill/>
          </a:ln>
        </p:spPr>
      </p:pic>
      <p:pic>
        <p:nvPicPr>
          <p:cNvPr id="485" name="Google Shape;485;p58"/>
          <p:cNvPicPr preferRelativeResize="0"/>
          <p:nvPr/>
        </p:nvPicPr>
        <p:blipFill>
          <a:blip r:embed="rId7">
            <a:alphaModFix/>
          </a:blip>
          <a:stretch>
            <a:fillRect/>
          </a:stretch>
        </p:blipFill>
        <p:spPr>
          <a:xfrm>
            <a:off x="7396226" y="1627900"/>
            <a:ext cx="1510550" cy="1016925"/>
          </a:xfrm>
          <a:prstGeom prst="rect">
            <a:avLst/>
          </a:prstGeom>
          <a:noFill/>
          <a:ln>
            <a:noFill/>
          </a:ln>
        </p:spPr>
      </p:pic>
      <p:pic>
        <p:nvPicPr>
          <p:cNvPr id="486" name="Google Shape;486;p58"/>
          <p:cNvPicPr preferRelativeResize="0"/>
          <p:nvPr/>
        </p:nvPicPr>
        <p:blipFill>
          <a:blip r:embed="rId8">
            <a:alphaModFix/>
          </a:blip>
          <a:stretch>
            <a:fillRect/>
          </a:stretch>
        </p:blipFill>
        <p:spPr>
          <a:xfrm>
            <a:off x="7260855" y="2644825"/>
            <a:ext cx="1645925" cy="1110900"/>
          </a:xfrm>
          <a:prstGeom prst="rect">
            <a:avLst/>
          </a:prstGeom>
          <a:noFill/>
          <a:ln>
            <a:noFill/>
          </a:ln>
        </p:spPr>
      </p:pic>
      <p:pic>
        <p:nvPicPr>
          <p:cNvPr id="487" name="Google Shape;487;p58"/>
          <p:cNvPicPr preferRelativeResize="0"/>
          <p:nvPr/>
        </p:nvPicPr>
        <p:blipFill>
          <a:blip r:embed="rId9">
            <a:alphaModFix/>
          </a:blip>
          <a:stretch>
            <a:fillRect/>
          </a:stretch>
        </p:blipFill>
        <p:spPr>
          <a:xfrm>
            <a:off x="152400" y="2905812"/>
            <a:ext cx="3093558" cy="2085287"/>
          </a:xfrm>
          <a:prstGeom prst="rect">
            <a:avLst/>
          </a:prstGeom>
          <a:noFill/>
          <a:ln>
            <a:noFill/>
          </a:ln>
        </p:spPr>
      </p:pic>
      <p:pic>
        <p:nvPicPr>
          <p:cNvPr id="488" name="Google Shape;488;p58"/>
          <p:cNvPicPr preferRelativeResize="0"/>
          <p:nvPr/>
        </p:nvPicPr>
        <p:blipFill>
          <a:blip r:embed="rId10">
            <a:alphaModFix/>
          </a:blip>
          <a:stretch>
            <a:fillRect/>
          </a:stretch>
        </p:blipFill>
        <p:spPr>
          <a:xfrm>
            <a:off x="3398358" y="2905812"/>
            <a:ext cx="3071060" cy="2085288"/>
          </a:xfrm>
          <a:prstGeom prst="rect">
            <a:avLst/>
          </a:prstGeom>
          <a:noFill/>
          <a:ln>
            <a:noFill/>
          </a:ln>
        </p:spPr>
      </p:pic>
      <p:pic>
        <p:nvPicPr>
          <p:cNvPr id="489" name="Google Shape;489;p58"/>
          <p:cNvPicPr preferRelativeResize="0"/>
          <p:nvPr/>
        </p:nvPicPr>
        <p:blipFill>
          <a:blip r:embed="rId11">
            <a:alphaModFix/>
          </a:blip>
          <a:stretch>
            <a:fillRect/>
          </a:stretch>
        </p:blipFill>
        <p:spPr>
          <a:xfrm>
            <a:off x="3719513" y="2328863"/>
            <a:ext cx="3838575" cy="26193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495" name="Google Shape;495;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Other</a:t>
            </a:r>
            <a:endParaRPr>
              <a:solidFill>
                <a:srgbClr val="000000"/>
              </a:solidFill>
            </a:endParaRPr>
          </a:p>
        </p:txBody>
      </p:sp>
      <p:pic>
        <p:nvPicPr>
          <p:cNvPr id="496" name="Google Shape;496;p59"/>
          <p:cNvPicPr preferRelativeResize="0"/>
          <p:nvPr/>
        </p:nvPicPr>
        <p:blipFill>
          <a:blip r:embed="rId3">
            <a:alphaModFix/>
          </a:blip>
          <a:stretch>
            <a:fillRect/>
          </a:stretch>
        </p:blipFill>
        <p:spPr>
          <a:xfrm>
            <a:off x="152400" y="1170125"/>
            <a:ext cx="2806972" cy="3820974"/>
          </a:xfrm>
          <a:prstGeom prst="rect">
            <a:avLst/>
          </a:prstGeom>
          <a:noFill/>
          <a:ln>
            <a:noFill/>
          </a:ln>
        </p:spPr>
      </p:pic>
      <p:pic>
        <p:nvPicPr>
          <p:cNvPr id="497" name="Google Shape;497;p59"/>
          <p:cNvPicPr preferRelativeResize="0"/>
          <p:nvPr/>
        </p:nvPicPr>
        <p:blipFill>
          <a:blip r:embed="rId4">
            <a:alphaModFix/>
          </a:blip>
          <a:stretch>
            <a:fillRect/>
          </a:stretch>
        </p:blipFill>
        <p:spPr>
          <a:xfrm>
            <a:off x="3111772" y="1170125"/>
            <a:ext cx="2777660" cy="3820976"/>
          </a:xfrm>
          <a:prstGeom prst="rect">
            <a:avLst/>
          </a:prstGeom>
          <a:noFill/>
          <a:ln>
            <a:noFill/>
          </a:ln>
        </p:spPr>
      </p:pic>
      <p:pic>
        <p:nvPicPr>
          <p:cNvPr id="498" name="Google Shape;498;p59"/>
          <p:cNvPicPr preferRelativeResize="0"/>
          <p:nvPr/>
        </p:nvPicPr>
        <p:blipFill>
          <a:blip r:embed="rId5">
            <a:alphaModFix/>
          </a:blip>
          <a:stretch>
            <a:fillRect/>
          </a:stretch>
        </p:blipFill>
        <p:spPr>
          <a:xfrm>
            <a:off x="6041832" y="1170125"/>
            <a:ext cx="2756224" cy="3820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04" name="Google Shape;504;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Other</a:t>
            </a:r>
            <a:endParaRPr>
              <a:solidFill>
                <a:srgbClr val="000000"/>
              </a:solidFill>
            </a:endParaRPr>
          </a:p>
        </p:txBody>
      </p:sp>
      <p:pic>
        <p:nvPicPr>
          <p:cNvPr id="505" name="Google Shape;505;p60"/>
          <p:cNvPicPr preferRelativeResize="0"/>
          <p:nvPr/>
        </p:nvPicPr>
        <p:blipFill>
          <a:blip r:embed="rId3">
            <a:alphaModFix/>
          </a:blip>
          <a:stretch>
            <a:fillRect/>
          </a:stretch>
        </p:blipFill>
        <p:spPr>
          <a:xfrm>
            <a:off x="152400" y="1170125"/>
            <a:ext cx="2770207" cy="3820975"/>
          </a:xfrm>
          <a:prstGeom prst="rect">
            <a:avLst/>
          </a:prstGeom>
          <a:noFill/>
          <a:ln>
            <a:noFill/>
          </a:ln>
        </p:spPr>
      </p:pic>
      <p:pic>
        <p:nvPicPr>
          <p:cNvPr id="506" name="Google Shape;506;p60"/>
          <p:cNvPicPr preferRelativeResize="0"/>
          <p:nvPr/>
        </p:nvPicPr>
        <p:blipFill>
          <a:blip r:embed="rId4">
            <a:alphaModFix/>
          </a:blip>
          <a:stretch>
            <a:fillRect/>
          </a:stretch>
        </p:blipFill>
        <p:spPr>
          <a:xfrm>
            <a:off x="3075007" y="1170125"/>
            <a:ext cx="2746752" cy="3820976"/>
          </a:xfrm>
          <a:prstGeom prst="rect">
            <a:avLst/>
          </a:prstGeom>
          <a:noFill/>
          <a:ln>
            <a:noFill/>
          </a:ln>
        </p:spPr>
      </p:pic>
      <p:pic>
        <p:nvPicPr>
          <p:cNvPr id="507" name="Google Shape;507;p60"/>
          <p:cNvPicPr preferRelativeResize="0"/>
          <p:nvPr/>
        </p:nvPicPr>
        <p:blipFill>
          <a:blip r:embed="rId5">
            <a:alphaModFix/>
          </a:blip>
          <a:stretch>
            <a:fillRect/>
          </a:stretch>
        </p:blipFill>
        <p:spPr>
          <a:xfrm>
            <a:off x="5974159" y="1170125"/>
            <a:ext cx="2722530" cy="382097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13" name="Google Shape;513;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Other</a:t>
            </a:r>
            <a:endParaRPr>
              <a:solidFill>
                <a:srgbClr val="000000"/>
              </a:solidFill>
            </a:endParaRPr>
          </a:p>
        </p:txBody>
      </p:sp>
      <p:pic>
        <p:nvPicPr>
          <p:cNvPr id="514" name="Google Shape;514;p61"/>
          <p:cNvPicPr preferRelativeResize="0"/>
          <p:nvPr/>
        </p:nvPicPr>
        <p:blipFill>
          <a:blip r:embed="rId3">
            <a:alphaModFix/>
          </a:blip>
          <a:stretch>
            <a:fillRect/>
          </a:stretch>
        </p:blipFill>
        <p:spPr>
          <a:xfrm>
            <a:off x="152400" y="1170125"/>
            <a:ext cx="2760349" cy="3820976"/>
          </a:xfrm>
          <a:prstGeom prst="rect">
            <a:avLst/>
          </a:prstGeom>
          <a:noFill/>
          <a:ln>
            <a:noFill/>
          </a:ln>
        </p:spPr>
      </p:pic>
      <p:pic>
        <p:nvPicPr>
          <p:cNvPr id="515" name="Google Shape;515;p61"/>
          <p:cNvPicPr preferRelativeResize="0"/>
          <p:nvPr/>
        </p:nvPicPr>
        <p:blipFill>
          <a:blip r:embed="rId4">
            <a:alphaModFix/>
          </a:blip>
          <a:stretch>
            <a:fillRect/>
          </a:stretch>
        </p:blipFill>
        <p:spPr>
          <a:xfrm>
            <a:off x="3065149" y="1170125"/>
            <a:ext cx="2714903" cy="3820975"/>
          </a:xfrm>
          <a:prstGeom prst="rect">
            <a:avLst/>
          </a:prstGeom>
          <a:noFill/>
          <a:ln>
            <a:noFill/>
          </a:ln>
        </p:spPr>
      </p:pic>
      <p:pic>
        <p:nvPicPr>
          <p:cNvPr id="516" name="Google Shape;516;p61"/>
          <p:cNvPicPr preferRelativeResize="0"/>
          <p:nvPr/>
        </p:nvPicPr>
        <p:blipFill>
          <a:blip r:embed="rId5">
            <a:alphaModFix/>
          </a:blip>
          <a:stretch>
            <a:fillRect/>
          </a:stretch>
        </p:blipFill>
        <p:spPr>
          <a:xfrm>
            <a:off x="5932453" y="1170125"/>
            <a:ext cx="2745693" cy="38209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nvSpPr>
        <p:spPr>
          <a:xfrm>
            <a:off x="311688" y="1067125"/>
            <a:ext cx="13689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3. Filtering</a:t>
            </a:r>
            <a:endParaRPr b="1">
              <a:latin typeface="Average"/>
              <a:ea typeface="Average"/>
              <a:cs typeface="Average"/>
              <a:sym typeface="Average"/>
            </a:endParaRPr>
          </a:p>
        </p:txBody>
      </p:sp>
      <p:sp>
        <p:nvSpPr>
          <p:cNvPr id="107" name="Google Shape;107;p17"/>
          <p:cNvSpPr txBox="1"/>
          <p:nvPr/>
        </p:nvSpPr>
        <p:spPr>
          <a:xfrm>
            <a:off x="4571997" y="1067125"/>
            <a:ext cx="28902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4. Initial bad channel selection</a:t>
            </a:r>
            <a:endParaRPr b="1">
              <a:latin typeface="Average"/>
              <a:ea typeface="Average"/>
              <a:cs typeface="Average"/>
              <a:sym typeface="Average"/>
            </a:endParaRPr>
          </a:p>
        </p:txBody>
      </p:sp>
      <p:sp>
        <p:nvSpPr>
          <p:cNvPr id="108" name="Google Shape;10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Data preprocessing</a:t>
            </a:r>
            <a:endParaRPr>
              <a:solidFill>
                <a:srgbClr val="000000"/>
              </a:solidFill>
            </a:endParaRPr>
          </a:p>
        </p:txBody>
      </p:sp>
      <p:pic>
        <p:nvPicPr>
          <p:cNvPr id="109" name="Google Shape;109;p17"/>
          <p:cNvPicPr preferRelativeResize="0"/>
          <p:nvPr/>
        </p:nvPicPr>
        <p:blipFill>
          <a:blip r:embed="rId3">
            <a:alphaModFix/>
          </a:blip>
          <a:stretch>
            <a:fillRect/>
          </a:stretch>
        </p:blipFill>
        <p:spPr>
          <a:xfrm>
            <a:off x="262063" y="2186913"/>
            <a:ext cx="3979819" cy="2984660"/>
          </a:xfrm>
          <a:prstGeom prst="rect">
            <a:avLst/>
          </a:prstGeom>
          <a:noFill/>
          <a:ln>
            <a:noFill/>
          </a:ln>
        </p:spPr>
      </p:pic>
      <p:sp>
        <p:nvSpPr>
          <p:cNvPr id="110" name="Google Shape;110;p17"/>
          <p:cNvSpPr txBox="1"/>
          <p:nvPr/>
        </p:nvSpPr>
        <p:spPr>
          <a:xfrm>
            <a:off x="4752625" y="1362475"/>
            <a:ext cx="4008600" cy="2851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rage"/>
              <a:buChar char="-"/>
            </a:pPr>
            <a:r>
              <a:rPr lang="en">
                <a:latin typeface="Average"/>
                <a:ea typeface="Average"/>
                <a:cs typeface="Average"/>
                <a:sym typeface="Average"/>
              </a:rPr>
              <a:t>Based on impedance measurements for all channels.</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Impedances below 150 kOhms</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Resulted in 353 “good channels”</a:t>
            </a:r>
            <a:endParaRPr>
              <a:latin typeface="Average"/>
              <a:ea typeface="Average"/>
              <a:cs typeface="Average"/>
              <a:sym typeface="Average"/>
            </a:endParaRPr>
          </a:p>
        </p:txBody>
      </p:sp>
      <p:sp>
        <p:nvSpPr>
          <p:cNvPr id="111" name="Google Shape;111;p17"/>
          <p:cNvSpPr txBox="1"/>
          <p:nvPr/>
        </p:nvSpPr>
        <p:spPr>
          <a:xfrm>
            <a:off x="524125" y="1362475"/>
            <a:ext cx="3455700" cy="4797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Average"/>
              <a:buChar char="-"/>
            </a:pPr>
            <a:r>
              <a:rPr lang="en">
                <a:latin typeface="Average"/>
                <a:ea typeface="Average"/>
                <a:cs typeface="Average"/>
                <a:sym typeface="Average"/>
              </a:rPr>
              <a:t>Notch filters for 60 Hz noise and harmonics</a:t>
            </a:r>
            <a:endParaRPr>
              <a:latin typeface="Average"/>
              <a:ea typeface="Average"/>
              <a:cs typeface="Average"/>
              <a:sym typeface="Average"/>
            </a:endParaRPr>
          </a:p>
          <a:p>
            <a:pPr indent="-317500" lvl="0" marL="457200" rtl="0" algn="l">
              <a:spcBef>
                <a:spcPts val="0"/>
              </a:spcBef>
              <a:spcAft>
                <a:spcPts val="0"/>
              </a:spcAft>
              <a:buSzPts val="1400"/>
              <a:buFont typeface="Average"/>
              <a:buChar char="-"/>
            </a:pPr>
            <a:r>
              <a:rPr lang="en">
                <a:latin typeface="Average"/>
                <a:ea typeface="Average"/>
                <a:cs typeface="Average"/>
                <a:sym typeface="Average"/>
              </a:rPr>
              <a:t>Bandpass filter [3 300 Hz] → captures LFP behavior</a:t>
            </a:r>
            <a:endParaRPr>
              <a:latin typeface="Average"/>
              <a:ea typeface="Average"/>
              <a:cs typeface="Average"/>
              <a:sym typeface="Average"/>
            </a:endParaRPr>
          </a:p>
        </p:txBody>
      </p:sp>
      <p:sp>
        <p:nvSpPr>
          <p:cNvPr id="112" name="Google Shape;112;p17"/>
          <p:cNvSpPr txBox="1"/>
          <p:nvPr/>
        </p:nvSpPr>
        <p:spPr>
          <a:xfrm>
            <a:off x="4752625" y="2454325"/>
            <a:ext cx="3260100" cy="420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Average"/>
                <a:ea typeface="Average"/>
                <a:cs typeface="Average"/>
                <a:sym typeface="Average"/>
              </a:rPr>
              <a:t>5</a:t>
            </a:r>
            <a:r>
              <a:rPr b="1" lang="en">
                <a:latin typeface="Average"/>
                <a:ea typeface="Average"/>
                <a:cs typeface="Average"/>
                <a:sym typeface="Average"/>
              </a:rPr>
              <a:t>. Segmentation into individual trials</a:t>
            </a:r>
            <a:endParaRPr b="1">
              <a:latin typeface="Average"/>
              <a:ea typeface="Average"/>
              <a:cs typeface="Average"/>
              <a:sym typeface="Average"/>
            </a:endParaRPr>
          </a:p>
        </p:txBody>
      </p:sp>
      <p:pic>
        <p:nvPicPr>
          <p:cNvPr id="113" name="Google Shape;113;p17"/>
          <p:cNvPicPr preferRelativeResize="0"/>
          <p:nvPr/>
        </p:nvPicPr>
        <p:blipFill>
          <a:blip r:embed="rId4">
            <a:alphaModFix/>
          </a:blip>
          <a:stretch>
            <a:fillRect/>
          </a:stretch>
        </p:blipFill>
        <p:spPr>
          <a:xfrm>
            <a:off x="4937575" y="2807242"/>
            <a:ext cx="2890203" cy="216748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22" name="Google Shape;52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Other</a:t>
            </a:r>
            <a:endParaRPr>
              <a:solidFill>
                <a:srgbClr val="000000"/>
              </a:solidFill>
            </a:endParaRPr>
          </a:p>
        </p:txBody>
      </p:sp>
      <p:pic>
        <p:nvPicPr>
          <p:cNvPr id="523" name="Google Shape;523;p62"/>
          <p:cNvPicPr preferRelativeResize="0"/>
          <p:nvPr/>
        </p:nvPicPr>
        <p:blipFill>
          <a:blip r:embed="rId3">
            <a:alphaModFix/>
          </a:blip>
          <a:stretch>
            <a:fillRect/>
          </a:stretch>
        </p:blipFill>
        <p:spPr>
          <a:xfrm>
            <a:off x="152400" y="1170125"/>
            <a:ext cx="2756224" cy="3820976"/>
          </a:xfrm>
          <a:prstGeom prst="rect">
            <a:avLst/>
          </a:prstGeom>
          <a:noFill/>
          <a:ln>
            <a:noFill/>
          </a:ln>
        </p:spPr>
      </p:pic>
      <p:pic>
        <p:nvPicPr>
          <p:cNvPr id="524" name="Google Shape;524;p62"/>
          <p:cNvPicPr preferRelativeResize="0"/>
          <p:nvPr/>
        </p:nvPicPr>
        <p:blipFill>
          <a:blip r:embed="rId4">
            <a:alphaModFix/>
          </a:blip>
          <a:stretch>
            <a:fillRect/>
          </a:stretch>
        </p:blipFill>
        <p:spPr>
          <a:xfrm>
            <a:off x="3061024" y="1170125"/>
            <a:ext cx="2769702" cy="3820976"/>
          </a:xfrm>
          <a:prstGeom prst="rect">
            <a:avLst/>
          </a:prstGeom>
          <a:noFill/>
          <a:ln>
            <a:noFill/>
          </a:ln>
        </p:spPr>
      </p:pic>
      <p:pic>
        <p:nvPicPr>
          <p:cNvPr id="525" name="Google Shape;525;p62"/>
          <p:cNvPicPr preferRelativeResize="0"/>
          <p:nvPr/>
        </p:nvPicPr>
        <p:blipFill>
          <a:blip r:embed="rId5">
            <a:alphaModFix/>
          </a:blip>
          <a:stretch>
            <a:fillRect/>
          </a:stretch>
        </p:blipFill>
        <p:spPr>
          <a:xfrm>
            <a:off x="5983127" y="1170125"/>
            <a:ext cx="2736916" cy="38209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31" name="Google Shape;531;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353 Channels Other</a:t>
            </a:r>
            <a:endParaRPr>
              <a:solidFill>
                <a:srgbClr val="000000"/>
              </a:solidFill>
            </a:endParaRPr>
          </a:p>
        </p:txBody>
      </p:sp>
      <p:pic>
        <p:nvPicPr>
          <p:cNvPr id="532" name="Google Shape;532;p63"/>
          <p:cNvPicPr preferRelativeResize="0"/>
          <p:nvPr/>
        </p:nvPicPr>
        <p:blipFill>
          <a:blip r:embed="rId3">
            <a:alphaModFix/>
          </a:blip>
          <a:stretch>
            <a:fillRect/>
          </a:stretch>
        </p:blipFill>
        <p:spPr>
          <a:xfrm>
            <a:off x="152400" y="1170125"/>
            <a:ext cx="2801599" cy="3820975"/>
          </a:xfrm>
          <a:prstGeom prst="rect">
            <a:avLst/>
          </a:prstGeom>
          <a:noFill/>
          <a:ln>
            <a:noFill/>
          </a:ln>
        </p:spPr>
      </p:pic>
      <p:pic>
        <p:nvPicPr>
          <p:cNvPr id="533" name="Google Shape;533;p63"/>
          <p:cNvPicPr preferRelativeResize="0"/>
          <p:nvPr/>
        </p:nvPicPr>
        <p:blipFill>
          <a:blip r:embed="rId4">
            <a:alphaModFix/>
          </a:blip>
          <a:stretch>
            <a:fillRect/>
          </a:stretch>
        </p:blipFill>
        <p:spPr>
          <a:xfrm>
            <a:off x="3106399" y="1170125"/>
            <a:ext cx="2778280" cy="382097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Confusion matrix - 353 channels</a:t>
            </a:r>
            <a:endParaRPr/>
          </a:p>
        </p:txBody>
      </p:sp>
      <p:pic>
        <p:nvPicPr>
          <p:cNvPr id="539" name="Google Shape;539;p64"/>
          <p:cNvPicPr preferRelativeResize="0"/>
          <p:nvPr/>
        </p:nvPicPr>
        <p:blipFill>
          <a:blip r:embed="rId3">
            <a:alphaModFix/>
          </a:blip>
          <a:stretch>
            <a:fillRect/>
          </a:stretch>
        </p:blipFill>
        <p:spPr>
          <a:xfrm>
            <a:off x="311700" y="1387850"/>
            <a:ext cx="4047950" cy="3141875"/>
          </a:xfrm>
          <a:prstGeom prst="rect">
            <a:avLst/>
          </a:prstGeom>
          <a:noFill/>
          <a:ln>
            <a:noFill/>
          </a:ln>
        </p:spPr>
      </p:pic>
      <p:pic>
        <p:nvPicPr>
          <p:cNvPr id="540" name="Google Shape;540;p64"/>
          <p:cNvPicPr preferRelativeResize="0"/>
          <p:nvPr/>
        </p:nvPicPr>
        <p:blipFill>
          <a:blip r:embed="rId4">
            <a:alphaModFix/>
          </a:blip>
          <a:stretch>
            <a:fillRect/>
          </a:stretch>
        </p:blipFill>
        <p:spPr>
          <a:xfrm>
            <a:off x="4784350" y="1387850"/>
            <a:ext cx="4047950" cy="3141871"/>
          </a:xfrm>
          <a:prstGeom prst="rect">
            <a:avLst/>
          </a:prstGeom>
          <a:noFill/>
          <a:ln>
            <a:noFill/>
          </a:ln>
        </p:spPr>
      </p:pic>
      <p:sp>
        <p:nvSpPr>
          <p:cNvPr id="541" name="Google Shape;541;p64"/>
          <p:cNvSpPr txBox="1"/>
          <p:nvPr/>
        </p:nvSpPr>
        <p:spPr>
          <a:xfrm>
            <a:off x="1103500" y="10177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542" name="Google Shape;542;p64"/>
          <p:cNvSpPr txBox="1"/>
          <p:nvPr/>
        </p:nvSpPr>
        <p:spPr>
          <a:xfrm>
            <a:off x="5647225" y="1017725"/>
            <a:ext cx="25254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Heatmaps - 353 Channels</a:t>
            </a:r>
            <a:endParaRPr>
              <a:solidFill>
                <a:srgbClr val="000000"/>
              </a:solidFill>
            </a:endParaRPr>
          </a:p>
        </p:txBody>
      </p:sp>
      <p:grpSp>
        <p:nvGrpSpPr>
          <p:cNvPr id="548" name="Google Shape;548;p65"/>
          <p:cNvGrpSpPr/>
          <p:nvPr/>
        </p:nvGrpSpPr>
        <p:grpSpPr>
          <a:xfrm>
            <a:off x="1371186" y="1017728"/>
            <a:ext cx="6220038" cy="4012945"/>
            <a:chOff x="993874" y="1017725"/>
            <a:chExt cx="6793401" cy="4759750"/>
          </a:xfrm>
        </p:grpSpPr>
        <p:pic>
          <p:nvPicPr>
            <p:cNvPr id="549" name="Google Shape;549;p65"/>
            <p:cNvPicPr preferRelativeResize="0"/>
            <p:nvPr/>
          </p:nvPicPr>
          <p:blipFill>
            <a:blip r:embed="rId3">
              <a:alphaModFix/>
            </a:blip>
            <a:stretch>
              <a:fillRect/>
            </a:stretch>
          </p:blipFill>
          <p:spPr>
            <a:xfrm>
              <a:off x="993875" y="1017725"/>
              <a:ext cx="3107525" cy="2379875"/>
            </a:xfrm>
            <a:prstGeom prst="rect">
              <a:avLst/>
            </a:prstGeom>
            <a:noFill/>
            <a:ln>
              <a:noFill/>
            </a:ln>
          </p:spPr>
        </p:pic>
        <p:pic>
          <p:nvPicPr>
            <p:cNvPr id="550" name="Google Shape;550;p65"/>
            <p:cNvPicPr preferRelativeResize="0"/>
            <p:nvPr/>
          </p:nvPicPr>
          <p:blipFill>
            <a:blip r:embed="rId4">
              <a:alphaModFix/>
            </a:blip>
            <a:stretch>
              <a:fillRect/>
            </a:stretch>
          </p:blipFill>
          <p:spPr>
            <a:xfrm>
              <a:off x="4679750" y="1017725"/>
              <a:ext cx="3107525" cy="2379868"/>
            </a:xfrm>
            <a:prstGeom prst="rect">
              <a:avLst/>
            </a:prstGeom>
            <a:noFill/>
            <a:ln>
              <a:noFill/>
            </a:ln>
          </p:spPr>
        </p:pic>
        <p:pic>
          <p:nvPicPr>
            <p:cNvPr id="551" name="Google Shape;551;p65"/>
            <p:cNvPicPr preferRelativeResize="0"/>
            <p:nvPr/>
          </p:nvPicPr>
          <p:blipFill>
            <a:blip r:embed="rId5">
              <a:alphaModFix/>
            </a:blip>
            <a:stretch>
              <a:fillRect/>
            </a:stretch>
          </p:blipFill>
          <p:spPr>
            <a:xfrm>
              <a:off x="993874" y="3397607"/>
              <a:ext cx="3107525" cy="2379868"/>
            </a:xfrm>
            <a:prstGeom prst="rect">
              <a:avLst/>
            </a:prstGeom>
            <a:noFill/>
            <a:ln>
              <a:noFill/>
            </a:ln>
          </p:spPr>
        </p:pic>
        <p:pic>
          <p:nvPicPr>
            <p:cNvPr id="552" name="Google Shape;552;p65"/>
            <p:cNvPicPr preferRelativeResize="0"/>
            <p:nvPr/>
          </p:nvPicPr>
          <p:blipFill>
            <a:blip r:embed="rId6">
              <a:alphaModFix/>
            </a:blip>
            <a:stretch>
              <a:fillRect/>
            </a:stretch>
          </p:blipFill>
          <p:spPr>
            <a:xfrm>
              <a:off x="4679749" y="3397607"/>
              <a:ext cx="3107525" cy="2379868"/>
            </a:xfrm>
            <a:prstGeom prst="rect">
              <a:avLst/>
            </a:prstGeom>
            <a:noFill/>
            <a:ln>
              <a:noFill/>
            </a:ln>
          </p:spPr>
        </p:pic>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64" name="Google Shape;564;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565" name="Google Shape;565;p67"/>
          <p:cNvPicPr preferRelativeResize="0"/>
          <p:nvPr/>
        </p:nvPicPr>
        <p:blipFill>
          <a:blip r:embed="rId3">
            <a:alphaModFix/>
          </a:blip>
          <a:stretch>
            <a:fillRect/>
          </a:stretch>
        </p:blipFill>
        <p:spPr>
          <a:xfrm>
            <a:off x="152400" y="1170125"/>
            <a:ext cx="2634462" cy="3820975"/>
          </a:xfrm>
          <a:prstGeom prst="rect">
            <a:avLst/>
          </a:prstGeom>
          <a:noFill/>
          <a:ln>
            <a:noFill/>
          </a:ln>
        </p:spPr>
      </p:pic>
      <p:pic>
        <p:nvPicPr>
          <p:cNvPr id="566" name="Google Shape;566;p67"/>
          <p:cNvPicPr preferRelativeResize="0"/>
          <p:nvPr/>
        </p:nvPicPr>
        <p:blipFill>
          <a:blip r:embed="rId4">
            <a:alphaModFix/>
          </a:blip>
          <a:stretch>
            <a:fillRect/>
          </a:stretch>
        </p:blipFill>
        <p:spPr>
          <a:xfrm>
            <a:off x="2939262" y="1170125"/>
            <a:ext cx="2830353" cy="3820976"/>
          </a:xfrm>
          <a:prstGeom prst="rect">
            <a:avLst/>
          </a:prstGeom>
          <a:noFill/>
          <a:ln>
            <a:noFill/>
          </a:ln>
        </p:spPr>
      </p:pic>
      <p:pic>
        <p:nvPicPr>
          <p:cNvPr id="567" name="Google Shape;567;p67"/>
          <p:cNvPicPr preferRelativeResize="0"/>
          <p:nvPr/>
        </p:nvPicPr>
        <p:blipFill>
          <a:blip r:embed="rId5">
            <a:alphaModFix/>
          </a:blip>
          <a:stretch>
            <a:fillRect/>
          </a:stretch>
        </p:blipFill>
        <p:spPr>
          <a:xfrm>
            <a:off x="5922014" y="1170125"/>
            <a:ext cx="2796166" cy="382097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73" name="Google Shape;573;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a:t>
            </a:r>
            <a:r>
              <a:rPr lang="en">
                <a:solidFill>
                  <a:srgbClr val="000000"/>
                </a:solidFill>
              </a:rPr>
              <a:t>PCA 310 Channels 3 Conditions</a:t>
            </a:r>
            <a:endParaRPr>
              <a:solidFill>
                <a:srgbClr val="000000"/>
              </a:solidFill>
            </a:endParaRPr>
          </a:p>
        </p:txBody>
      </p:sp>
      <p:pic>
        <p:nvPicPr>
          <p:cNvPr id="574" name="Google Shape;574;p68"/>
          <p:cNvPicPr preferRelativeResize="0"/>
          <p:nvPr/>
        </p:nvPicPr>
        <p:blipFill>
          <a:blip r:embed="rId3">
            <a:alphaModFix/>
          </a:blip>
          <a:stretch>
            <a:fillRect/>
          </a:stretch>
        </p:blipFill>
        <p:spPr>
          <a:xfrm>
            <a:off x="152400" y="1170125"/>
            <a:ext cx="2797984" cy="3820976"/>
          </a:xfrm>
          <a:prstGeom prst="rect">
            <a:avLst/>
          </a:prstGeom>
          <a:noFill/>
          <a:ln>
            <a:noFill/>
          </a:ln>
        </p:spPr>
      </p:pic>
      <p:pic>
        <p:nvPicPr>
          <p:cNvPr id="575" name="Google Shape;575;p68"/>
          <p:cNvPicPr preferRelativeResize="0"/>
          <p:nvPr/>
        </p:nvPicPr>
        <p:blipFill>
          <a:blip r:embed="rId4">
            <a:alphaModFix/>
          </a:blip>
          <a:stretch>
            <a:fillRect/>
          </a:stretch>
        </p:blipFill>
        <p:spPr>
          <a:xfrm>
            <a:off x="3102784" y="1170125"/>
            <a:ext cx="2809739" cy="3820974"/>
          </a:xfrm>
          <a:prstGeom prst="rect">
            <a:avLst/>
          </a:prstGeom>
          <a:noFill/>
          <a:ln>
            <a:noFill/>
          </a:ln>
        </p:spPr>
      </p:pic>
      <p:pic>
        <p:nvPicPr>
          <p:cNvPr id="576" name="Google Shape;576;p68"/>
          <p:cNvPicPr preferRelativeResize="0"/>
          <p:nvPr/>
        </p:nvPicPr>
        <p:blipFill>
          <a:blip r:embed="rId5">
            <a:alphaModFix/>
          </a:blip>
          <a:stretch>
            <a:fillRect/>
          </a:stretch>
        </p:blipFill>
        <p:spPr>
          <a:xfrm>
            <a:off x="6064923" y="1170125"/>
            <a:ext cx="2761432" cy="3820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82" name="Google Shape;582;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583" name="Google Shape;583;p69"/>
          <p:cNvPicPr preferRelativeResize="0"/>
          <p:nvPr/>
        </p:nvPicPr>
        <p:blipFill>
          <a:blip r:embed="rId3">
            <a:alphaModFix/>
          </a:blip>
          <a:stretch>
            <a:fillRect/>
          </a:stretch>
        </p:blipFill>
        <p:spPr>
          <a:xfrm>
            <a:off x="152400" y="1170125"/>
            <a:ext cx="2781938" cy="3820975"/>
          </a:xfrm>
          <a:prstGeom prst="rect">
            <a:avLst/>
          </a:prstGeom>
          <a:noFill/>
          <a:ln>
            <a:noFill/>
          </a:ln>
        </p:spPr>
      </p:pic>
      <p:pic>
        <p:nvPicPr>
          <p:cNvPr id="584" name="Google Shape;584;p69"/>
          <p:cNvPicPr preferRelativeResize="0"/>
          <p:nvPr/>
        </p:nvPicPr>
        <p:blipFill>
          <a:blip r:embed="rId4">
            <a:alphaModFix/>
          </a:blip>
          <a:stretch>
            <a:fillRect/>
          </a:stretch>
        </p:blipFill>
        <p:spPr>
          <a:xfrm>
            <a:off x="3086738" y="1170125"/>
            <a:ext cx="2738812" cy="3820977"/>
          </a:xfrm>
          <a:prstGeom prst="rect">
            <a:avLst/>
          </a:prstGeom>
          <a:noFill/>
          <a:ln>
            <a:noFill/>
          </a:ln>
        </p:spPr>
      </p:pic>
      <p:pic>
        <p:nvPicPr>
          <p:cNvPr id="585" name="Google Shape;585;p69"/>
          <p:cNvPicPr preferRelativeResize="0"/>
          <p:nvPr/>
        </p:nvPicPr>
        <p:blipFill>
          <a:blip r:embed="rId5">
            <a:alphaModFix/>
          </a:blip>
          <a:stretch>
            <a:fillRect/>
          </a:stretch>
        </p:blipFill>
        <p:spPr>
          <a:xfrm>
            <a:off x="5977950" y="1170125"/>
            <a:ext cx="2794848"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591" name="Google Shape;591;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592" name="Google Shape;592;p70"/>
          <p:cNvPicPr preferRelativeResize="0"/>
          <p:nvPr/>
        </p:nvPicPr>
        <p:blipFill>
          <a:blip r:embed="rId3">
            <a:alphaModFix/>
          </a:blip>
          <a:stretch>
            <a:fillRect/>
          </a:stretch>
        </p:blipFill>
        <p:spPr>
          <a:xfrm>
            <a:off x="152400" y="1170125"/>
            <a:ext cx="2788641" cy="3820975"/>
          </a:xfrm>
          <a:prstGeom prst="rect">
            <a:avLst/>
          </a:prstGeom>
          <a:noFill/>
          <a:ln>
            <a:noFill/>
          </a:ln>
        </p:spPr>
      </p:pic>
      <p:pic>
        <p:nvPicPr>
          <p:cNvPr id="593" name="Google Shape;593;p70"/>
          <p:cNvPicPr preferRelativeResize="0"/>
          <p:nvPr/>
        </p:nvPicPr>
        <p:blipFill>
          <a:blip r:embed="rId4">
            <a:alphaModFix/>
          </a:blip>
          <a:stretch>
            <a:fillRect/>
          </a:stretch>
        </p:blipFill>
        <p:spPr>
          <a:xfrm>
            <a:off x="3093441" y="1170125"/>
            <a:ext cx="2755124" cy="3820975"/>
          </a:xfrm>
          <a:prstGeom prst="rect">
            <a:avLst/>
          </a:prstGeom>
          <a:noFill/>
          <a:ln>
            <a:noFill/>
          </a:ln>
        </p:spPr>
      </p:pic>
      <p:pic>
        <p:nvPicPr>
          <p:cNvPr id="594" name="Google Shape;594;p70"/>
          <p:cNvPicPr preferRelativeResize="0"/>
          <p:nvPr/>
        </p:nvPicPr>
        <p:blipFill>
          <a:blip r:embed="rId5">
            <a:alphaModFix/>
          </a:blip>
          <a:stretch>
            <a:fillRect/>
          </a:stretch>
        </p:blipFill>
        <p:spPr>
          <a:xfrm>
            <a:off x="6000966" y="1170125"/>
            <a:ext cx="2718897" cy="382097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00" name="Google Shape;600;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601" name="Google Shape;601;p71"/>
          <p:cNvPicPr preferRelativeResize="0"/>
          <p:nvPr/>
        </p:nvPicPr>
        <p:blipFill>
          <a:blip r:embed="rId3">
            <a:alphaModFix/>
          </a:blip>
          <a:stretch>
            <a:fillRect/>
          </a:stretch>
        </p:blipFill>
        <p:spPr>
          <a:xfrm>
            <a:off x="152400" y="1170125"/>
            <a:ext cx="2788641" cy="3820975"/>
          </a:xfrm>
          <a:prstGeom prst="rect">
            <a:avLst/>
          </a:prstGeom>
          <a:noFill/>
          <a:ln>
            <a:noFill/>
          </a:ln>
        </p:spPr>
      </p:pic>
      <p:pic>
        <p:nvPicPr>
          <p:cNvPr id="602" name="Google Shape;602;p71"/>
          <p:cNvPicPr preferRelativeResize="0"/>
          <p:nvPr/>
        </p:nvPicPr>
        <p:blipFill>
          <a:blip r:embed="rId4">
            <a:alphaModFix/>
          </a:blip>
          <a:stretch>
            <a:fillRect/>
          </a:stretch>
        </p:blipFill>
        <p:spPr>
          <a:xfrm>
            <a:off x="3093441" y="1170125"/>
            <a:ext cx="2843831" cy="3820976"/>
          </a:xfrm>
          <a:prstGeom prst="rect">
            <a:avLst/>
          </a:prstGeom>
          <a:noFill/>
          <a:ln>
            <a:noFill/>
          </a:ln>
        </p:spPr>
      </p:pic>
      <p:pic>
        <p:nvPicPr>
          <p:cNvPr id="603" name="Google Shape;603;p71"/>
          <p:cNvPicPr preferRelativeResize="0"/>
          <p:nvPr/>
        </p:nvPicPr>
        <p:blipFill>
          <a:blip r:embed="rId5">
            <a:alphaModFix/>
          </a:blip>
          <a:stretch>
            <a:fillRect/>
          </a:stretch>
        </p:blipFill>
        <p:spPr>
          <a:xfrm>
            <a:off x="6089672" y="1170125"/>
            <a:ext cx="2736916" cy="382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Assessing</a:t>
            </a:r>
            <a:r>
              <a:rPr lang="en">
                <a:solidFill>
                  <a:srgbClr val="000000"/>
                </a:solidFill>
              </a:rPr>
              <a:t> recordings before classification</a:t>
            </a:r>
            <a:endParaRPr>
              <a:solidFill>
                <a:srgbClr val="000000"/>
              </a:solidFill>
            </a:endParaRPr>
          </a:p>
          <a:p>
            <a:pPr indent="0" lvl="0" marL="0" rtl="0" algn="l">
              <a:spcBef>
                <a:spcPts val="0"/>
              </a:spcBef>
              <a:spcAft>
                <a:spcPts val="0"/>
              </a:spcAft>
              <a:buNone/>
            </a:pPr>
            <a:r>
              <a:t/>
            </a:r>
            <a:endParaRPr/>
          </a:p>
        </p:txBody>
      </p:sp>
      <p:pic>
        <p:nvPicPr>
          <p:cNvPr id="119" name="Google Shape;119;p18"/>
          <p:cNvPicPr preferRelativeResize="0"/>
          <p:nvPr/>
        </p:nvPicPr>
        <p:blipFill>
          <a:blip r:embed="rId3">
            <a:alphaModFix/>
          </a:blip>
          <a:stretch>
            <a:fillRect/>
          </a:stretch>
        </p:blipFill>
        <p:spPr>
          <a:xfrm>
            <a:off x="152400" y="1170125"/>
            <a:ext cx="8839198" cy="3337434"/>
          </a:xfrm>
          <a:prstGeom prst="rect">
            <a:avLst/>
          </a:prstGeom>
          <a:noFill/>
          <a:ln>
            <a:noFill/>
          </a:ln>
        </p:spPr>
      </p:pic>
      <p:sp>
        <p:nvSpPr>
          <p:cNvPr id="120" name="Google Shape;120;p18"/>
          <p:cNvSpPr/>
          <p:nvPr/>
        </p:nvSpPr>
        <p:spPr>
          <a:xfrm>
            <a:off x="1003825" y="1030475"/>
            <a:ext cx="2691600" cy="27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8"/>
          <p:cNvSpPr/>
          <p:nvPr/>
        </p:nvSpPr>
        <p:spPr>
          <a:xfrm>
            <a:off x="5420275" y="1067375"/>
            <a:ext cx="2691600" cy="27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8"/>
          <p:cNvSpPr/>
          <p:nvPr/>
        </p:nvSpPr>
        <p:spPr>
          <a:xfrm>
            <a:off x="4346750" y="1122050"/>
            <a:ext cx="183900" cy="27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8"/>
          <p:cNvSpPr/>
          <p:nvPr/>
        </p:nvSpPr>
        <p:spPr>
          <a:xfrm>
            <a:off x="4162850" y="1067375"/>
            <a:ext cx="183900" cy="2754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09" name="Google Shape;609;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610" name="Google Shape;610;p72"/>
          <p:cNvPicPr preferRelativeResize="0"/>
          <p:nvPr/>
        </p:nvPicPr>
        <p:blipFill>
          <a:blip r:embed="rId3">
            <a:alphaModFix/>
          </a:blip>
          <a:stretch>
            <a:fillRect/>
          </a:stretch>
        </p:blipFill>
        <p:spPr>
          <a:xfrm>
            <a:off x="152400" y="1170125"/>
            <a:ext cx="2799795" cy="3820976"/>
          </a:xfrm>
          <a:prstGeom prst="rect">
            <a:avLst/>
          </a:prstGeom>
          <a:noFill/>
          <a:ln>
            <a:noFill/>
          </a:ln>
        </p:spPr>
      </p:pic>
      <p:pic>
        <p:nvPicPr>
          <p:cNvPr id="611" name="Google Shape;611;p72"/>
          <p:cNvPicPr preferRelativeResize="0"/>
          <p:nvPr/>
        </p:nvPicPr>
        <p:blipFill>
          <a:blip r:embed="rId4">
            <a:alphaModFix/>
          </a:blip>
          <a:stretch>
            <a:fillRect/>
          </a:stretch>
        </p:blipFill>
        <p:spPr>
          <a:xfrm>
            <a:off x="3104595" y="1170125"/>
            <a:ext cx="2711879" cy="3820976"/>
          </a:xfrm>
          <a:prstGeom prst="rect">
            <a:avLst/>
          </a:prstGeom>
          <a:noFill/>
          <a:ln>
            <a:noFill/>
          </a:ln>
        </p:spPr>
      </p:pic>
      <p:pic>
        <p:nvPicPr>
          <p:cNvPr id="612" name="Google Shape;612;p72"/>
          <p:cNvPicPr preferRelativeResize="0"/>
          <p:nvPr/>
        </p:nvPicPr>
        <p:blipFill>
          <a:blip r:embed="rId5">
            <a:alphaModFix/>
          </a:blip>
          <a:stretch>
            <a:fillRect/>
          </a:stretch>
        </p:blipFill>
        <p:spPr>
          <a:xfrm>
            <a:off x="5968874" y="1170125"/>
            <a:ext cx="2722611" cy="382097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18" name="Google Shape;618;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619" name="Google Shape;619;p73"/>
          <p:cNvPicPr preferRelativeResize="0"/>
          <p:nvPr/>
        </p:nvPicPr>
        <p:blipFill>
          <a:blip r:embed="rId3">
            <a:alphaModFix/>
          </a:blip>
          <a:stretch>
            <a:fillRect/>
          </a:stretch>
        </p:blipFill>
        <p:spPr>
          <a:xfrm>
            <a:off x="152400" y="1170125"/>
            <a:ext cx="2721607" cy="3820975"/>
          </a:xfrm>
          <a:prstGeom prst="rect">
            <a:avLst/>
          </a:prstGeom>
          <a:noFill/>
          <a:ln>
            <a:noFill/>
          </a:ln>
        </p:spPr>
      </p:pic>
      <p:pic>
        <p:nvPicPr>
          <p:cNvPr id="620" name="Google Shape;620;p73"/>
          <p:cNvPicPr preferRelativeResize="0"/>
          <p:nvPr/>
        </p:nvPicPr>
        <p:blipFill>
          <a:blip r:embed="rId4">
            <a:alphaModFix/>
          </a:blip>
          <a:stretch>
            <a:fillRect/>
          </a:stretch>
        </p:blipFill>
        <p:spPr>
          <a:xfrm>
            <a:off x="3026407" y="1170125"/>
            <a:ext cx="2741717" cy="3820975"/>
          </a:xfrm>
          <a:prstGeom prst="rect">
            <a:avLst/>
          </a:prstGeom>
          <a:noFill/>
          <a:ln>
            <a:noFill/>
          </a:ln>
        </p:spPr>
      </p:pic>
      <p:pic>
        <p:nvPicPr>
          <p:cNvPr id="621" name="Google Shape;621;p73"/>
          <p:cNvPicPr preferRelativeResize="0"/>
          <p:nvPr/>
        </p:nvPicPr>
        <p:blipFill>
          <a:blip r:embed="rId5">
            <a:alphaModFix/>
          </a:blip>
          <a:stretch>
            <a:fillRect/>
          </a:stretch>
        </p:blipFill>
        <p:spPr>
          <a:xfrm>
            <a:off x="5920524" y="1170125"/>
            <a:ext cx="2729269" cy="382097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27" name="Google Shape;627;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3 Conditions</a:t>
            </a:r>
            <a:endParaRPr>
              <a:solidFill>
                <a:srgbClr val="000000"/>
              </a:solidFill>
            </a:endParaRPr>
          </a:p>
        </p:txBody>
      </p:sp>
      <p:pic>
        <p:nvPicPr>
          <p:cNvPr id="628" name="Google Shape;628;p74"/>
          <p:cNvPicPr preferRelativeResize="0"/>
          <p:nvPr/>
        </p:nvPicPr>
        <p:blipFill>
          <a:blip r:embed="rId3">
            <a:alphaModFix/>
          </a:blip>
          <a:stretch>
            <a:fillRect/>
          </a:stretch>
        </p:blipFill>
        <p:spPr>
          <a:xfrm>
            <a:off x="152400" y="1170125"/>
            <a:ext cx="2723532" cy="3820975"/>
          </a:xfrm>
          <a:prstGeom prst="rect">
            <a:avLst/>
          </a:prstGeom>
          <a:noFill/>
          <a:ln>
            <a:noFill/>
          </a:ln>
        </p:spPr>
      </p:pic>
      <p:pic>
        <p:nvPicPr>
          <p:cNvPr id="629" name="Google Shape;629;p74"/>
          <p:cNvPicPr preferRelativeResize="0"/>
          <p:nvPr/>
        </p:nvPicPr>
        <p:blipFill>
          <a:blip r:embed="rId4">
            <a:alphaModFix/>
          </a:blip>
          <a:stretch>
            <a:fillRect/>
          </a:stretch>
        </p:blipFill>
        <p:spPr>
          <a:xfrm>
            <a:off x="3028332" y="1170125"/>
            <a:ext cx="2751372" cy="3820976"/>
          </a:xfrm>
          <a:prstGeom prst="rect">
            <a:avLst/>
          </a:prstGeom>
          <a:noFill/>
          <a:ln>
            <a:noFill/>
          </a:ln>
        </p:spPr>
      </p:pic>
      <p:pic>
        <p:nvPicPr>
          <p:cNvPr id="630" name="Google Shape;630;p74"/>
          <p:cNvPicPr preferRelativeResize="0"/>
          <p:nvPr/>
        </p:nvPicPr>
        <p:blipFill>
          <a:blip r:embed="rId5">
            <a:alphaModFix/>
          </a:blip>
          <a:stretch>
            <a:fillRect/>
          </a:stretch>
        </p:blipFill>
        <p:spPr>
          <a:xfrm>
            <a:off x="5932104" y="1926750"/>
            <a:ext cx="3059496" cy="215743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Confusion matrix - 310 channels, 3 groups</a:t>
            </a:r>
            <a:endParaRPr/>
          </a:p>
        </p:txBody>
      </p:sp>
      <p:pic>
        <p:nvPicPr>
          <p:cNvPr id="636" name="Google Shape;636;p75"/>
          <p:cNvPicPr preferRelativeResize="0"/>
          <p:nvPr/>
        </p:nvPicPr>
        <p:blipFill>
          <a:blip r:embed="rId3">
            <a:alphaModFix/>
          </a:blip>
          <a:stretch>
            <a:fillRect/>
          </a:stretch>
        </p:blipFill>
        <p:spPr>
          <a:xfrm>
            <a:off x="4878075" y="1707550"/>
            <a:ext cx="4050792" cy="3148570"/>
          </a:xfrm>
          <a:prstGeom prst="rect">
            <a:avLst/>
          </a:prstGeom>
          <a:noFill/>
          <a:ln>
            <a:noFill/>
          </a:ln>
        </p:spPr>
      </p:pic>
      <p:pic>
        <p:nvPicPr>
          <p:cNvPr id="637" name="Google Shape;637;p75"/>
          <p:cNvPicPr preferRelativeResize="0"/>
          <p:nvPr/>
        </p:nvPicPr>
        <p:blipFill>
          <a:blip r:embed="rId4">
            <a:alphaModFix/>
          </a:blip>
          <a:stretch>
            <a:fillRect/>
          </a:stretch>
        </p:blipFill>
        <p:spPr>
          <a:xfrm>
            <a:off x="311700" y="1707550"/>
            <a:ext cx="4050792" cy="3148570"/>
          </a:xfrm>
          <a:prstGeom prst="rect">
            <a:avLst/>
          </a:prstGeom>
          <a:noFill/>
          <a:ln>
            <a:noFill/>
          </a:ln>
        </p:spPr>
      </p:pic>
      <p:sp>
        <p:nvSpPr>
          <p:cNvPr id="638" name="Google Shape;638;p75"/>
          <p:cNvSpPr txBox="1"/>
          <p:nvPr/>
        </p:nvSpPr>
        <p:spPr>
          <a:xfrm>
            <a:off x="1112025" y="1341850"/>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639" name="Google Shape;639;p75"/>
          <p:cNvSpPr txBox="1"/>
          <p:nvPr/>
        </p:nvSpPr>
        <p:spPr>
          <a:xfrm>
            <a:off x="5682870" y="1341850"/>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Heatmaps - 310 Channels, 3 groups</a:t>
            </a:r>
            <a:endParaRPr>
              <a:solidFill>
                <a:schemeClr val="lt1"/>
              </a:solidFill>
            </a:endParaRPr>
          </a:p>
        </p:txBody>
      </p:sp>
      <p:grpSp>
        <p:nvGrpSpPr>
          <p:cNvPr id="645" name="Google Shape;645;p76"/>
          <p:cNvGrpSpPr/>
          <p:nvPr/>
        </p:nvGrpSpPr>
        <p:grpSpPr>
          <a:xfrm>
            <a:off x="1372132" y="1161514"/>
            <a:ext cx="6015190" cy="3981987"/>
            <a:chOff x="203550" y="1161575"/>
            <a:chExt cx="7048500" cy="5295900"/>
          </a:xfrm>
        </p:grpSpPr>
        <p:pic>
          <p:nvPicPr>
            <p:cNvPr id="646" name="Google Shape;646;p76"/>
            <p:cNvPicPr preferRelativeResize="0"/>
            <p:nvPr/>
          </p:nvPicPr>
          <p:blipFill>
            <a:blip r:embed="rId3">
              <a:alphaModFix/>
            </a:blip>
            <a:stretch>
              <a:fillRect/>
            </a:stretch>
          </p:blipFill>
          <p:spPr>
            <a:xfrm>
              <a:off x="203550" y="1161575"/>
              <a:ext cx="3524250" cy="2647950"/>
            </a:xfrm>
            <a:prstGeom prst="rect">
              <a:avLst/>
            </a:prstGeom>
            <a:noFill/>
            <a:ln>
              <a:noFill/>
            </a:ln>
          </p:spPr>
        </p:pic>
        <p:pic>
          <p:nvPicPr>
            <p:cNvPr id="647" name="Google Shape;647;p76"/>
            <p:cNvPicPr preferRelativeResize="0"/>
            <p:nvPr/>
          </p:nvPicPr>
          <p:blipFill>
            <a:blip r:embed="rId4">
              <a:alphaModFix/>
            </a:blip>
            <a:stretch>
              <a:fillRect/>
            </a:stretch>
          </p:blipFill>
          <p:spPr>
            <a:xfrm>
              <a:off x="3727800" y="1161575"/>
              <a:ext cx="3524250" cy="2647950"/>
            </a:xfrm>
            <a:prstGeom prst="rect">
              <a:avLst/>
            </a:prstGeom>
            <a:noFill/>
            <a:ln>
              <a:noFill/>
            </a:ln>
          </p:spPr>
        </p:pic>
        <p:pic>
          <p:nvPicPr>
            <p:cNvPr id="648" name="Google Shape;648;p76"/>
            <p:cNvPicPr preferRelativeResize="0"/>
            <p:nvPr/>
          </p:nvPicPr>
          <p:blipFill>
            <a:blip r:embed="rId5">
              <a:alphaModFix/>
            </a:blip>
            <a:stretch>
              <a:fillRect/>
            </a:stretch>
          </p:blipFill>
          <p:spPr>
            <a:xfrm>
              <a:off x="203550" y="3809525"/>
              <a:ext cx="3524250" cy="2647950"/>
            </a:xfrm>
            <a:prstGeom prst="rect">
              <a:avLst/>
            </a:prstGeom>
            <a:noFill/>
            <a:ln>
              <a:noFill/>
            </a:ln>
          </p:spPr>
        </p:pic>
        <p:pic>
          <p:nvPicPr>
            <p:cNvPr id="649" name="Google Shape;649;p76"/>
            <p:cNvPicPr preferRelativeResize="0"/>
            <p:nvPr/>
          </p:nvPicPr>
          <p:blipFill>
            <a:blip r:embed="rId6">
              <a:alphaModFix/>
            </a:blip>
            <a:stretch>
              <a:fillRect/>
            </a:stretch>
          </p:blipFill>
          <p:spPr>
            <a:xfrm>
              <a:off x="3727800" y="3809525"/>
              <a:ext cx="3524250" cy="264795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7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7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61" name="Google Shape;661;p7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662" name="Google Shape;662;p78"/>
          <p:cNvPicPr preferRelativeResize="0"/>
          <p:nvPr/>
        </p:nvPicPr>
        <p:blipFill>
          <a:blip r:embed="rId3">
            <a:alphaModFix/>
          </a:blip>
          <a:stretch>
            <a:fillRect/>
          </a:stretch>
        </p:blipFill>
        <p:spPr>
          <a:xfrm>
            <a:off x="152400" y="1170125"/>
            <a:ext cx="2631170" cy="3820976"/>
          </a:xfrm>
          <a:prstGeom prst="rect">
            <a:avLst/>
          </a:prstGeom>
          <a:noFill/>
          <a:ln>
            <a:noFill/>
          </a:ln>
        </p:spPr>
      </p:pic>
      <p:pic>
        <p:nvPicPr>
          <p:cNvPr id="663" name="Google Shape;663;p78"/>
          <p:cNvPicPr preferRelativeResize="0"/>
          <p:nvPr/>
        </p:nvPicPr>
        <p:blipFill>
          <a:blip r:embed="rId4">
            <a:alphaModFix/>
          </a:blip>
          <a:stretch>
            <a:fillRect/>
          </a:stretch>
        </p:blipFill>
        <p:spPr>
          <a:xfrm>
            <a:off x="2935970" y="1170125"/>
            <a:ext cx="2812947" cy="3820977"/>
          </a:xfrm>
          <a:prstGeom prst="rect">
            <a:avLst/>
          </a:prstGeom>
          <a:noFill/>
          <a:ln>
            <a:noFill/>
          </a:ln>
        </p:spPr>
      </p:pic>
      <p:pic>
        <p:nvPicPr>
          <p:cNvPr id="664" name="Google Shape;664;p78"/>
          <p:cNvPicPr preferRelativeResize="0"/>
          <p:nvPr/>
        </p:nvPicPr>
        <p:blipFill>
          <a:blip r:embed="rId5">
            <a:alphaModFix/>
          </a:blip>
          <a:stretch>
            <a:fillRect/>
          </a:stretch>
        </p:blipFill>
        <p:spPr>
          <a:xfrm>
            <a:off x="5901318" y="1170125"/>
            <a:ext cx="2747592" cy="3820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70" name="Google Shape;670;p7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671" name="Google Shape;671;p79"/>
          <p:cNvPicPr preferRelativeResize="0"/>
          <p:nvPr/>
        </p:nvPicPr>
        <p:blipFill>
          <a:blip r:embed="rId3">
            <a:alphaModFix/>
          </a:blip>
          <a:stretch>
            <a:fillRect/>
          </a:stretch>
        </p:blipFill>
        <p:spPr>
          <a:xfrm>
            <a:off x="152400" y="1170125"/>
            <a:ext cx="2750561" cy="3820976"/>
          </a:xfrm>
          <a:prstGeom prst="rect">
            <a:avLst/>
          </a:prstGeom>
          <a:noFill/>
          <a:ln>
            <a:noFill/>
          </a:ln>
        </p:spPr>
      </p:pic>
      <p:pic>
        <p:nvPicPr>
          <p:cNvPr id="672" name="Google Shape;672;p79"/>
          <p:cNvPicPr preferRelativeResize="0"/>
          <p:nvPr/>
        </p:nvPicPr>
        <p:blipFill>
          <a:blip r:embed="rId4">
            <a:alphaModFix/>
          </a:blip>
          <a:stretch>
            <a:fillRect/>
          </a:stretch>
        </p:blipFill>
        <p:spPr>
          <a:xfrm>
            <a:off x="3055361" y="1170125"/>
            <a:ext cx="2701496" cy="3820975"/>
          </a:xfrm>
          <a:prstGeom prst="rect">
            <a:avLst/>
          </a:prstGeom>
          <a:noFill/>
          <a:ln>
            <a:noFill/>
          </a:ln>
        </p:spPr>
      </p:pic>
      <p:pic>
        <p:nvPicPr>
          <p:cNvPr id="673" name="Google Shape;673;p79"/>
          <p:cNvPicPr preferRelativeResize="0"/>
          <p:nvPr/>
        </p:nvPicPr>
        <p:blipFill>
          <a:blip r:embed="rId5">
            <a:alphaModFix/>
          </a:blip>
          <a:stretch>
            <a:fillRect/>
          </a:stretch>
        </p:blipFill>
        <p:spPr>
          <a:xfrm>
            <a:off x="5909257" y="1170125"/>
            <a:ext cx="2779507" cy="3820976"/>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79" name="Google Shape;679;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680" name="Google Shape;680;p80"/>
          <p:cNvPicPr preferRelativeResize="0"/>
          <p:nvPr/>
        </p:nvPicPr>
        <p:blipFill>
          <a:blip r:embed="rId3">
            <a:alphaModFix/>
          </a:blip>
          <a:stretch>
            <a:fillRect/>
          </a:stretch>
        </p:blipFill>
        <p:spPr>
          <a:xfrm>
            <a:off x="152400" y="1170125"/>
            <a:ext cx="2828069" cy="3820975"/>
          </a:xfrm>
          <a:prstGeom prst="rect">
            <a:avLst/>
          </a:prstGeom>
          <a:noFill/>
          <a:ln>
            <a:noFill/>
          </a:ln>
        </p:spPr>
      </p:pic>
      <p:pic>
        <p:nvPicPr>
          <p:cNvPr id="681" name="Google Shape;681;p80"/>
          <p:cNvPicPr preferRelativeResize="0"/>
          <p:nvPr/>
        </p:nvPicPr>
        <p:blipFill>
          <a:blip r:embed="rId4">
            <a:alphaModFix/>
          </a:blip>
          <a:stretch>
            <a:fillRect/>
          </a:stretch>
        </p:blipFill>
        <p:spPr>
          <a:xfrm>
            <a:off x="3132869" y="1170125"/>
            <a:ext cx="2822702" cy="3820975"/>
          </a:xfrm>
          <a:prstGeom prst="rect">
            <a:avLst/>
          </a:prstGeom>
          <a:noFill/>
          <a:ln>
            <a:noFill/>
          </a:ln>
        </p:spPr>
      </p:pic>
      <p:pic>
        <p:nvPicPr>
          <p:cNvPr id="682" name="Google Shape;682;p80"/>
          <p:cNvPicPr preferRelativeResize="0"/>
          <p:nvPr/>
        </p:nvPicPr>
        <p:blipFill>
          <a:blip r:embed="rId5">
            <a:alphaModFix/>
          </a:blip>
          <a:stretch>
            <a:fillRect/>
          </a:stretch>
        </p:blipFill>
        <p:spPr>
          <a:xfrm>
            <a:off x="6107972" y="1170125"/>
            <a:ext cx="2834917" cy="38209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88" name="Google Shape;688;p8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689" name="Google Shape;689;p81"/>
          <p:cNvPicPr preferRelativeResize="0"/>
          <p:nvPr/>
        </p:nvPicPr>
        <p:blipFill>
          <a:blip r:embed="rId3">
            <a:alphaModFix/>
          </a:blip>
          <a:stretch>
            <a:fillRect/>
          </a:stretch>
        </p:blipFill>
        <p:spPr>
          <a:xfrm>
            <a:off x="152400" y="1170125"/>
            <a:ext cx="2758852" cy="3820977"/>
          </a:xfrm>
          <a:prstGeom prst="rect">
            <a:avLst/>
          </a:prstGeom>
          <a:noFill/>
          <a:ln>
            <a:noFill/>
          </a:ln>
        </p:spPr>
      </p:pic>
      <p:pic>
        <p:nvPicPr>
          <p:cNvPr id="690" name="Google Shape;690;p81"/>
          <p:cNvPicPr preferRelativeResize="0"/>
          <p:nvPr/>
        </p:nvPicPr>
        <p:blipFill>
          <a:blip r:embed="rId4">
            <a:alphaModFix/>
          </a:blip>
          <a:stretch>
            <a:fillRect/>
          </a:stretch>
        </p:blipFill>
        <p:spPr>
          <a:xfrm>
            <a:off x="3063652" y="1170125"/>
            <a:ext cx="2769018" cy="3820974"/>
          </a:xfrm>
          <a:prstGeom prst="rect">
            <a:avLst/>
          </a:prstGeom>
          <a:noFill/>
          <a:ln>
            <a:noFill/>
          </a:ln>
        </p:spPr>
      </p:pic>
      <p:pic>
        <p:nvPicPr>
          <p:cNvPr id="691" name="Google Shape;691;p81"/>
          <p:cNvPicPr preferRelativeResize="0"/>
          <p:nvPr/>
        </p:nvPicPr>
        <p:blipFill>
          <a:blip r:embed="rId5">
            <a:alphaModFix/>
          </a:blip>
          <a:stretch>
            <a:fillRect/>
          </a:stretch>
        </p:blipFill>
        <p:spPr>
          <a:xfrm>
            <a:off x="5985071" y="1170125"/>
            <a:ext cx="2772744" cy="3820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Assessing r</a:t>
            </a:r>
            <a:r>
              <a:rPr lang="en">
                <a:solidFill>
                  <a:srgbClr val="000000"/>
                </a:solidFill>
              </a:rPr>
              <a:t>ecordings before classification</a:t>
            </a:r>
            <a:endParaRPr>
              <a:solidFill>
                <a:srgbClr val="000000"/>
              </a:solidFill>
            </a:endParaRPr>
          </a:p>
          <a:p>
            <a:pPr indent="0" lvl="0" marL="0" rtl="0" algn="l">
              <a:spcBef>
                <a:spcPts val="0"/>
              </a:spcBef>
              <a:spcAft>
                <a:spcPts val="0"/>
              </a:spcAft>
              <a:buNone/>
            </a:pPr>
            <a:r>
              <a:t/>
            </a:r>
            <a:endParaRPr/>
          </a:p>
        </p:txBody>
      </p:sp>
      <p:pic>
        <p:nvPicPr>
          <p:cNvPr id="129" name="Google Shape;129;p19"/>
          <p:cNvPicPr preferRelativeResize="0"/>
          <p:nvPr/>
        </p:nvPicPr>
        <p:blipFill rotWithShape="1">
          <a:blip r:embed="rId3">
            <a:alphaModFix/>
          </a:blip>
          <a:srcRect b="49867" l="0" r="0" t="0"/>
          <a:stretch/>
        </p:blipFill>
        <p:spPr>
          <a:xfrm>
            <a:off x="373525" y="1590125"/>
            <a:ext cx="4198474" cy="2682801"/>
          </a:xfrm>
          <a:prstGeom prst="rect">
            <a:avLst/>
          </a:prstGeom>
          <a:noFill/>
          <a:ln>
            <a:noFill/>
          </a:ln>
        </p:spPr>
      </p:pic>
      <p:pic>
        <p:nvPicPr>
          <p:cNvPr id="130" name="Google Shape;130;p19"/>
          <p:cNvPicPr preferRelativeResize="0"/>
          <p:nvPr/>
        </p:nvPicPr>
        <p:blipFill rotWithShape="1">
          <a:blip r:embed="rId3">
            <a:alphaModFix/>
          </a:blip>
          <a:srcRect b="0" l="0" r="0" t="49867"/>
          <a:stretch/>
        </p:blipFill>
        <p:spPr>
          <a:xfrm>
            <a:off x="4674025" y="1656700"/>
            <a:ext cx="4198474" cy="2682801"/>
          </a:xfrm>
          <a:prstGeom prst="rect">
            <a:avLst/>
          </a:prstGeom>
          <a:noFill/>
          <a:ln>
            <a:noFill/>
          </a:ln>
        </p:spPr>
      </p:pic>
      <p:pic>
        <p:nvPicPr>
          <p:cNvPr id="131" name="Google Shape;131;p19"/>
          <p:cNvPicPr preferRelativeResize="0"/>
          <p:nvPr/>
        </p:nvPicPr>
        <p:blipFill rotWithShape="1">
          <a:blip r:embed="rId3">
            <a:alphaModFix/>
          </a:blip>
          <a:srcRect b="94547" l="0" r="66188" t="0"/>
          <a:stretch/>
        </p:blipFill>
        <p:spPr>
          <a:xfrm>
            <a:off x="4620725" y="1590125"/>
            <a:ext cx="1419551" cy="291774"/>
          </a:xfrm>
          <a:prstGeom prst="rect">
            <a:avLst/>
          </a:prstGeom>
          <a:noFill/>
          <a:ln>
            <a:noFill/>
          </a:ln>
        </p:spPr>
      </p:pic>
      <p:pic>
        <p:nvPicPr>
          <p:cNvPr id="132" name="Google Shape;132;p19"/>
          <p:cNvPicPr preferRelativeResize="0"/>
          <p:nvPr/>
        </p:nvPicPr>
        <p:blipFill rotWithShape="1">
          <a:blip r:embed="rId3">
            <a:alphaModFix/>
          </a:blip>
          <a:srcRect b="94547" l="63221" r="21333" t="0"/>
          <a:stretch/>
        </p:blipFill>
        <p:spPr>
          <a:xfrm>
            <a:off x="7328825" y="1590125"/>
            <a:ext cx="648474" cy="291774"/>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697" name="Google Shape;697;p8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698" name="Google Shape;698;p82"/>
          <p:cNvPicPr preferRelativeResize="0"/>
          <p:nvPr/>
        </p:nvPicPr>
        <p:blipFill>
          <a:blip r:embed="rId3">
            <a:alphaModFix/>
          </a:blip>
          <a:stretch>
            <a:fillRect/>
          </a:stretch>
        </p:blipFill>
        <p:spPr>
          <a:xfrm>
            <a:off x="152400" y="1170125"/>
            <a:ext cx="2770885" cy="3820976"/>
          </a:xfrm>
          <a:prstGeom prst="rect">
            <a:avLst/>
          </a:prstGeom>
          <a:noFill/>
          <a:ln>
            <a:noFill/>
          </a:ln>
        </p:spPr>
      </p:pic>
      <p:pic>
        <p:nvPicPr>
          <p:cNvPr id="699" name="Google Shape;699;p82"/>
          <p:cNvPicPr preferRelativeResize="0"/>
          <p:nvPr/>
        </p:nvPicPr>
        <p:blipFill>
          <a:blip r:embed="rId4">
            <a:alphaModFix/>
          </a:blip>
          <a:stretch>
            <a:fillRect/>
          </a:stretch>
        </p:blipFill>
        <p:spPr>
          <a:xfrm>
            <a:off x="3075685" y="1170125"/>
            <a:ext cx="2750561" cy="3820976"/>
          </a:xfrm>
          <a:prstGeom prst="rect">
            <a:avLst/>
          </a:prstGeom>
          <a:noFill/>
          <a:ln>
            <a:noFill/>
          </a:ln>
        </p:spPr>
      </p:pic>
      <p:pic>
        <p:nvPicPr>
          <p:cNvPr id="700" name="Google Shape;700;p82"/>
          <p:cNvPicPr preferRelativeResize="0"/>
          <p:nvPr/>
        </p:nvPicPr>
        <p:blipFill>
          <a:blip r:embed="rId5">
            <a:alphaModFix/>
          </a:blip>
          <a:stretch>
            <a:fillRect/>
          </a:stretch>
        </p:blipFill>
        <p:spPr>
          <a:xfrm>
            <a:off x="5978646" y="1170125"/>
            <a:ext cx="2801599" cy="38209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706" name="Google Shape;706;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707" name="Google Shape;707;p83"/>
          <p:cNvPicPr preferRelativeResize="0"/>
          <p:nvPr/>
        </p:nvPicPr>
        <p:blipFill>
          <a:blip r:embed="rId3">
            <a:alphaModFix/>
          </a:blip>
          <a:stretch>
            <a:fillRect/>
          </a:stretch>
        </p:blipFill>
        <p:spPr>
          <a:xfrm>
            <a:off x="152400" y="1170125"/>
            <a:ext cx="2795164" cy="3820975"/>
          </a:xfrm>
          <a:prstGeom prst="rect">
            <a:avLst/>
          </a:prstGeom>
          <a:noFill/>
          <a:ln>
            <a:noFill/>
          </a:ln>
        </p:spPr>
      </p:pic>
      <p:pic>
        <p:nvPicPr>
          <p:cNvPr id="708" name="Google Shape;708;p83"/>
          <p:cNvPicPr preferRelativeResize="0"/>
          <p:nvPr/>
        </p:nvPicPr>
        <p:blipFill>
          <a:blip r:embed="rId4">
            <a:alphaModFix/>
          </a:blip>
          <a:stretch>
            <a:fillRect/>
          </a:stretch>
        </p:blipFill>
        <p:spPr>
          <a:xfrm>
            <a:off x="3099964" y="1170125"/>
            <a:ext cx="2693585" cy="3820975"/>
          </a:xfrm>
          <a:prstGeom prst="rect">
            <a:avLst/>
          </a:prstGeom>
          <a:noFill/>
          <a:ln>
            <a:noFill/>
          </a:ln>
        </p:spPr>
      </p:pic>
      <p:pic>
        <p:nvPicPr>
          <p:cNvPr id="709" name="Google Shape;709;p83"/>
          <p:cNvPicPr preferRelativeResize="0"/>
          <p:nvPr/>
        </p:nvPicPr>
        <p:blipFill>
          <a:blip r:embed="rId5">
            <a:alphaModFix/>
          </a:blip>
          <a:stretch>
            <a:fillRect/>
          </a:stretch>
        </p:blipFill>
        <p:spPr>
          <a:xfrm>
            <a:off x="5945949" y="1170125"/>
            <a:ext cx="2756224" cy="382097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715" name="Google Shape;715;p8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716" name="Google Shape;716;p84"/>
          <p:cNvPicPr preferRelativeResize="0"/>
          <p:nvPr/>
        </p:nvPicPr>
        <p:blipFill>
          <a:blip r:embed="rId3">
            <a:alphaModFix/>
          </a:blip>
          <a:stretch>
            <a:fillRect/>
          </a:stretch>
        </p:blipFill>
        <p:spPr>
          <a:xfrm>
            <a:off x="152400" y="1170125"/>
            <a:ext cx="2679991" cy="3820977"/>
          </a:xfrm>
          <a:prstGeom prst="rect">
            <a:avLst/>
          </a:prstGeom>
          <a:noFill/>
          <a:ln>
            <a:noFill/>
          </a:ln>
        </p:spPr>
      </p:pic>
      <p:pic>
        <p:nvPicPr>
          <p:cNvPr id="717" name="Google Shape;717;p84"/>
          <p:cNvPicPr preferRelativeResize="0"/>
          <p:nvPr/>
        </p:nvPicPr>
        <p:blipFill>
          <a:blip r:embed="rId4">
            <a:alphaModFix/>
          </a:blip>
          <a:stretch>
            <a:fillRect/>
          </a:stretch>
        </p:blipFill>
        <p:spPr>
          <a:xfrm>
            <a:off x="2984791" y="1170125"/>
            <a:ext cx="2733105" cy="3820974"/>
          </a:xfrm>
          <a:prstGeom prst="rect">
            <a:avLst/>
          </a:prstGeom>
          <a:noFill/>
          <a:ln>
            <a:noFill/>
          </a:ln>
        </p:spPr>
      </p:pic>
      <p:pic>
        <p:nvPicPr>
          <p:cNvPr id="718" name="Google Shape;718;p84"/>
          <p:cNvPicPr preferRelativeResize="0"/>
          <p:nvPr/>
        </p:nvPicPr>
        <p:blipFill>
          <a:blip r:embed="rId5">
            <a:alphaModFix/>
          </a:blip>
          <a:stretch>
            <a:fillRect/>
          </a:stretch>
        </p:blipFill>
        <p:spPr>
          <a:xfrm>
            <a:off x="5870295" y="1170125"/>
            <a:ext cx="2715077" cy="38209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Anal</a:t>
            </a:r>
            <a:endParaRPr/>
          </a:p>
        </p:txBody>
      </p:sp>
      <p:sp>
        <p:nvSpPr>
          <p:cNvPr id="724" name="Google Shape;724;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Additional Slides - PCA 310 Channels 5 Conditions</a:t>
            </a:r>
            <a:endParaRPr>
              <a:solidFill>
                <a:srgbClr val="000000"/>
              </a:solidFill>
            </a:endParaRPr>
          </a:p>
        </p:txBody>
      </p:sp>
      <p:pic>
        <p:nvPicPr>
          <p:cNvPr id="725" name="Google Shape;725;p85"/>
          <p:cNvPicPr preferRelativeResize="0"/>
          <p:nvPr/>
        </p:nvPicPr>
        <p:blipFill>
          <a:blip r:embed="rId3">
            <a:alphaModFix/>
          </a:blip>
          <a:stretch>
            <a:fillRect/>
          </a:stretch>
        </p:blipFill>
        <p:spPr>
          <a:xfrm>
            <a:off x="152400" y="1170125"/>
            <a:ext cx="2690073" cy="3820975"/>
          </a:xfrm>
          <a:prstGeom prst="rect">
            <a:avLst/>
          </a:prstGeom>
          <a:noFill/>
          <a:ln>
            <a:noFill/>
          </a:ln>
        </p:spPr>
      </p:pic>
      <p:pic>
        <p:nvPicPr>
          <p:cNvPr id="726" name="Google Shape;726;p85"/>
          <p:cNvPicPr preferRelativeResize="0"/>
          <p:nvPr/>
        </p:nvPicPr>
        <p:blipFill>
          <a:blip r:embed="rId4">
            <a:alphaModFix/>
          </a:blip>
          <a:stretch>
            <a:fillRect/>
          </a:stretch>
        </p:blipFill>
        <p:spPr>
          <a:xfrm>
            <a:off x="2994873" y="1170125"/>
            <a:ext cx="2790138" cy="3820977"/>
          </a:xfrm>
          <a:prstGeom prst="rect">
            <a:avLst/>
          </a:prstGeom>
          <a:noFill/>
          <a:ln>
            <a:noFill/>
          </a:ln>
        </p:spPr>
      </p:pic>
      <p:pic>
        <p:nvPicPr>
          <p:cNvPr id="727" name="Google Shape;727;p85"/>
          <p:cNvPicPr preferRelativeResize="0"/>
          <p:nvPr/>
        </p:nvPicPr>
        <p:blipFill>
          <a:blip r:embed="rId5">
            <a:alphaModFix/>
          </a:blip>
          <a:stretch>
            <a:fillRect/>
          </a:stretch>
        </p:blipFill>
        <p:spPr>
          <a:xfrm>
            <a:off x="5937411" y="1643975"/>
            <a:ext cx="3054189" cy="216119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Confusion matrix 310 channels, 5 groups</a:t>
            </a:r>
            <a:endParaRPr/>
          </a:p>
        </p:txBody>
      </p:sp>
      <p:grpSp>
        <p:nvGrpSpPr>
          <p:cNvPr id="733" name="Google Shape;733;p86"/>
          <p:cNvGrpSpPr/>
          <p:nvPr/>
        </p:nvGrpSpPr>
        <p:grpSpPr>
          <a:xfrm>
            <a:off x="152400" y="1393025"/>
            <a:ext cx="8101592" cy="3522670"/>
            <a:chOff x="152400" y="1393025"/>
            <a:chExt cx="8101592" cy="3522670"/>
          </a:xfrm>
        </p:grpSpPr>
        <p:pic>
          <p:nvPicPr>
            <p:cNvPr id="734" name="Google Shape;734;p86"/>
            <p:cNvPicPr preferRelativeResize="0"/>
            <p:nvPr/>
          </p:nvPicPr>
          <p:blipFill>
            <a:blip r:embed="rId3">
              <a:alphaModFix/>
            </a:blip>
            <a:stretch>
              <a:fillRect/>
            </a:stretch>
          </p:blipFill>
          <p:spPr>
            <a:xfrm>
              <a:off x="152400" y="1767125"/>
              <a:ext cx="4050792" cy="3148570"/>
            </a:xfrm>
            <a:prstGeom prst="rect">
              <a:avLst/>
            </a:prstGeom>
            <a:noFill/>
            <a:ln>
              <a:noFill/>
            </a:ln>
          </p:spPr>
        </p:pic>
        <p:pic>
          <p:nvPicPr>
            <p:cNvPr id="735" name="Google Shape;735;p86"/>
            <p:cNvPicPr preferRelativeResize="0"/>
            <p:nvPr/>
          </p:nvPicPr>
          <p:blipFill>
            <a:blip r:embed="rId4">
              <a:alphaModFix/>
            </a:blip>
            <a:stretch>
              <a:fillRect/>
            </a:stretch>
          </p:blipFill>
          <p:spPr>
            <a:xfrm>
              <a:off x="4203200" y="1767125"/>
              <a:ext cx="4050792" cy="3148570"/>
            </a:xfrm>
            <a:prstGeom prst="rect">
              <a:avLst/>
            </a:prstGeom>
            <a:noFill/>
            <a:ln>
              <a:noFill/>
            </a:ln>
          </p:spPr>
        </p:pic>
        <p:sp>
          <p:nvSpPr>
            <p:cNvPr id="736" name="Google Shape;736;p86"/>
            <p:cNvSpPr txBox="1"/>
            <p:nvPr/>
          </p:nvSpPr>
          <p:spPr>
            <a:xfrm>
              <a:off x="967025" y="13930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Training</a:t>
              </a:r>
              <a:endParaRPr>
                <a:latin typeface="Average"/>
                <a:ea typeface="Average"/>
                <a:cs typeface="Average"/>
                <a:sym typeface="Average"/>
              </a:endParaRPr>
            </a:p>
          </p:txBody>
        </p:sp>
        <p:sp>
          <p:nvSpPr>
            <p:cNvPr id="737" name="Google Shape;737;p86"/>
            <p:cNvSpPr txBox="1"/>
            <p:nvPr/>
          </p:nvSpPr>
          <p:spPr>
            <a:xfrm>
              <a:off x="5009050" y="1393025"/>
              <a:ext cx="2598000" cy="4785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Average"/>
                  <a:ea typeface="Average"/>
                  <a:cs typeface="Average"/>
                  <a:sym typeface="Average"/>
                </a:rPr>
                <a:t>Testing</a:t>
              </a:r>
              <a:endParaRPr>
                <a:latin typeface="Average"/>
                <a:ea typeface="Average"/>
                <a:cs typeface="Average"/>
                <a:sym typeface="Average"/>
              </a:endParaRPr>
            </a:p>
          </p:txBody>
        </p:sp>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Heatmaps - 310 Channels, 5 groups</a:t>
            </a:r>
            <a:endParaRPr>
              <a:solidFill>
                <a:schemeClr val="lt1"/>
              </a:solidFill>
            </a:endParaRPr>
          </a:p>
        </p:txBody>
      </p:sp>
      <p:grpSp>
        <p:nvGrpSpPr>
          <p:cNvPr id="743" name="Google Shape;743;p87"/>
          <p:cNvGrpSpPr/>
          <p:nvPr/>
        </p:nvGrpSpPr>
        <p:grpSpPr>
          <a:xfrm>
            <a:off x="2193116" y="1170156"/>
            <a:ext cx="5673862" cy="3973514"/>
            <a:chOff x="761425" y="1170125"/>
            <a:chExt cx="7105650" cy="5295900"/>
          </a:xfrm>
        </p:grpSpPr>
        <p:pic>
          <p:nvPicPr>
            <p:cNvPr id="744" name="Google Shape;744;p87"/>
            <p:cNvPicPr preferRelativeResize="0"/>
            <p:nvPr/>
          </p:nvPicPr>
          <p:blipFill>
            <a:blip r:embed="rId3">
              <a:alphaModFix/>
            </a:blip>
            <a:stretch>
              <a:fillRect/>
            </a:stretch>
          </p:blipFill>
          <p:spPr>
            <a:xfrm>
              <a:off x="790000" y="1170125"/>
              <a:ext cx="3524250" cy="2647950"/>
            </a:xfrm>
            <a:prstGeom prst="rect">
              <a:avLst/>
            </a:prstGeom>
            <a:noFill/>
            <a:ln>
              <a:noFill/>
            </a:ln>
          </p:spPr>
        </p:pic>
        <p:pic>
          <p:nvPicPr>
            <p:cNvPr id="745" name="Google Shape;745;p87"/>
            <p:cNvPicPr preferRelativeResize="0"/>
            <p:nvPr/>
          </p:nvPicPr>
          <p:blipFill>
            <a:blip r:embed="rId4">
              <a:alphaModFix/>
            </a:blip>
            <a:stretch>
              <a:fillRect/>
            </a:stretch>
          </p:blipFill>
          <p:spPr>
            <a:xfrm>
              <a:off x="4342825" y="1170125"/>
              <a:ext cx="3524250" cy="2647950"/>
            </a:xfrm>
            <a:prstGeom prst="rect">
              <a:avLst/>
            </a:prstGeom>
            <a:noFill/>
            <a:ln>
              <a:noFill/>
            </a:ln>
          </p:spPr>
        </p:pic>
        <p:pic>
          <p:nvPicPr>
            <p:cNvPr id="746" name="Google Shape;746;p87"/>
            <p:cNvPicPr preferRelativeResize="0"/>
            <p:nvPr/>
          </p:nvPicPr>
          <p:blipFill>
            <a:blip r:embed="rId5">
              <a:alphaModFix/>
            </a:blip>
            <a:stretch>
              <a:fillRect/>
            </a:stretch>
          </p:blipFill>
          <p:spPr>
            <a:xfrm>
              <a:off x="761425" y="3818075"/>
              <a:ext cx="3581400" cy="2647950"/>
            </a:xfrm>
            <a:prstGeom prst="rect">
              <a:avLst/>
            </a:prstGeom>
            <a:noFill/>
            <a:ln>
              <a:noFill/>
            </a:ln>
          </p:spPr>
        </p:pic>
        <p:pic>
          <p:nvPicPr>
            <p:cNvPr id="747" name="Google Shape;747;p87"/>
            <p:cNvPicPr preferRelativeResize="0"/>
            <p:nvPr/>
          </p:nvPicPr>
          <p:blipFill>
            <a:blip r:embed="rId6">
              <a:alphaModFix/>
            </a:blip>
            <a:stretch>
              <a:fillRect/>
            </a:stretch>
          </p:blipFill>
          <p:spPr>
            <a:xfrm>
              <a:off x="4342825" y="3818075"/>
              <a:ext cx="3524250" cy="26479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Example bad channels</a:t>
            </a:r>
            <a:endParaRPr>
              <a:solidFill>
                <a:schemeClr val="lt1"/>
              </a:solidFill>
            </a:endParaRPr>
          </a:p>
        </p:txBody>
      </p:sp>
      <p:pic>
        <p:nvPicPr>
          <p:cNvPr id="753" name="Google Shape;753;p88"/>
          <p:cNvPicPr preferRelativeResize="0"/>
          <p:nvPr/>
        </p:nvPicPr>
        <p:blipFill>
          <a:blip r:embed="rId3">
            <a:alphaModFix/>
          </a:blip>
          <a:stretch>
            <a:fillRect/>
          </a:stretch>
        </p:blipFill>
        <p:spPr>
          <a:xfrm>
            <a:off x="2024500" y="1099050"/>
            <a:ext cx="5094999"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Hypothesis &amp; project goal</a:t>
            </a:r>
            <a:endParaRPr>
              <a:solidFill>
                <a:srgbClr val="000000"/>
              </a:solidFill>
            </a:endParaRPr>
          </a:p>
        </p:txBody>
      </p:sp>
      <p:sp>
        <p:nvSpPr>
          <p:cNvPr id="138" name="Google Shape;138;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400">
                <a:solidFill>
                  <a:srgbClr val="0000FF"/>
                </a:solidFill>
              </a:rPr>
              <a:t>Goal: Detect and classify single evoked potentials in a short time-window of data recorded from a 300+ channel microelectrode array placed subdurally on the spinal cord surface. </a:t>
            </a:r>
            <a:endParaRPr b="1" sz="1400">
              <a:solidFill>
                <a:srgbClr val="0000FF"/>
              </a:solidFill>
            </a:endParaRPr>
          </a:p>
          <a:p>
            <a:pPr indent="0" lvl="0" marL="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The five classes of interest are: </a:t>
            </a:r>
            <a:endParaRPr sz="1400">
              <a:solidFill>
                <a:srgbClr val="000000"/>
              </a:solidFill>
            </a:endParaRPr>
          </a:p>
          <a:p>
            <a:pPr indent="-317500" lvl="0" marL="914400" rtl="0" algn="just">
              <a:spcBef>
                <a:spcPts val="0"/>
              </a:spcBef>
              <a:spcAft>
                <a:spcPts val="0"/>
              </a:spcAft>
              <a:buClr>
                <a:srgbClr val="000000"/>
              </a:buClr>
              <a:buSzPts val="1400"/>
              <a:buChar char="-"/>
            </a:pPr>
            <a:r>
              <a:rPr lang="en" sz="1400">
                <a:solidFill>
                  <a:srgbClr val="000000"/>
                </a:solidFill>
              </a:rPr>
              <a:t>sensory evoked potentials at 60 mA stimulation (left and right)</a:t>
            </a:r>
            <a:endParaRPr sz="1400">
              <a:solidFill>
                <a:srgbClr val="000000"/>
              </a:solidFill>
            </a:endParaRPr>
          </a:p>
          <a:p>
            <a:pPr indent="-317500" lvl="0" marL="914400" rtl="0" algn="just">
              <a:spcBef>
                <a:spcPts val="0"/>
              </a:spcBef>
              <a:spcAft>
                <a:spcPts val="0"/>
              </a:spcAft>
              <a:buClr>
                <a:srgbClr val="000000"/>
              </a:buClr>
              <a:buSzPts val="1400"/>
              <a:buChar char="-"/>
            </a:pPr>
            <a:r>
              <a:rPr lang="en" sz="1400">
                <a:solidFill>
                  <a:srgbClr val="000000"/>
                </a:solidFill>
              </a:rPr>
              <a:t>sensory evoked potentials at 30 mA stimulation (left and right)</a:t>
            </a:r>
            <a:endParaRPr sz="1400">
              <a:solidFill>
                <a:srgbClr val="000000"/>
              </a:solidFill>
            </a:endParaRPr>
          </a:p>
          <a:p>
            <a:pPr indent="-317500" lvl="0" marL="914400" rtl="0" algn="just">
              <a:spcBef>
                <a:spcPts val="0"/>
              </a:spcBef>
              <a:spcAft>
                <a:spcPts val="0"/>
              </a:spcAft>
              <a:buClr>
                <a:srgbClr val="000000"/>
              </a:buClr>
              <a:buSzPts val="1400"/>
              <a:buChar char="-"/>
            </a:pPr>
            <a:r>
              <a:rPr lang="en" sz="1400">
                <a:solidFill>
                  <a:srgbClr val="000000"/>
                </a:solidFill>
              </a:rPr>
              <a:t>no evoked potentials (baseline)</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Input dataset is 50 ms long and sampled at 20 kHz</a:t>
            </a:r>
            <a:endParaRPr sz="1400">
              <a:solidFill>
                <a:srgbClr val="000000"/>
              </a:solidFill>
            </a:endParaRPr>
          </a:p>
          <a:p>
            <a:pPr indent="0" lvl="0" marL="0" rtl="0" algn="just">
              <a:spcBef>
                <a:spcPts val="0"/>
              </a:spcBef>
              <a:spcAft>
                <a:spcPts val="0"/>
              </a:spcAft>
              <a:buNone/>
            </a:pPr>
            <a:r>
              <a:t/>
            </a:r>
            <a:endParaRPr sz="1400">
              <a:solidFill>
                <a:srgbClr val="000000"/>
              </a:solidFill>
            </a:endParaRPr>
          </a:p>
          <a:p>
            <a:pPr indent="-317500" lvl="0" marL="457200" rtl="0" algn="just">
              <a:spcBef>
                <a:spcPts val="0"/>
              </a:spcBef>
              <a:spcAft>
                <a:spcPts val="0"/>
              </a:spcAft>
              <a:buClr>
                <a:srgbClr val="000000"/>
              </a:buClr>
              <a:buSzPts val="1400"/>
              <a:buChar char="●"/>
            </a:pPr>
            <a:r>
              <a:rPr lang="en" sz="1400">
                <a:solidFill>
                  <a:srgbClr val="000000"/>
                </a:solidFill>
              </a:rPr>
              <a:t>Initial hypothesis: extracting the top principal component (PC) from the input data will be sufficient to achieve a 50% classification accuracy rate via a multiclass linear discriminant analysis.</a:t>
            </a:r>
            <a:endParaRPr sz="1400">
              <a:solidFill>
                <a:srgbClr val="0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Analysis - Outline</a:t>
            </a:r>
            <a:endParaRPr>
              <a:solidFill>
                <a:srgbClr val="000000"/>
              </a:solidFill>
            </a:endParaRPr>
          </a:p>
        </p:txBody>
      </p:sp>
      <p:sp>
        <p:nvSpPr>
          <p:cNvPr id="144" name="Google Shape;144;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AutoNum type="arabicPeriod"/>
            </a:pPr>
            <a:r>
              <a:rPr lang="en">
                <a:solidFill>
                  <a:srgbClr val="000000"/>
                </a:solidFill>
              </a:rPr>
              <a:t>Preprocessing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Dimensionality Reduction and Feature Extraction</a:t>
            </a:r>
            <a:endParaRPr>
              <a:solidFill>
                <a:srgbClr val="000000"/>
              </a:solidFill>
            </a:endParaRPr>
          </a:p>
          <a:p>
            <a:pPr indent="-342900" lvl="0" marL="457200" rtl="0" algn="l">
              <a:spcBef>
                <a:spcPts val="0"/>
              </a:spcBef>
              <a:spcAft>
                <a:spcPts val="0"/>
              </a:spcAft>
              <a:buClr>
                <a:srgbClr val="000000"/>
              </a:buClr>
              <a:buSzPts val="1800"/>
              <a:buAutoNum type="arabicPeriod"/>
            </a:pPr>
            <a:r>
              <a:rPr lang="en">
                <a:solidFill>
                  <a:srgbClr val="000000"/>
                </a:solidFill>
              </a:rPr>
              <a:t>Classification</a:t>
            </a:r>
            <a:endParaRPr>
              <a:solidFill>
                <a:srgbClr val="0000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